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344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14299"/>
            <a:ext cx="1981200" cy="4917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15442"/>
            <a:ext cx="6705600" cy="4914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010400" y="195486"/>
            <a:ext cx="1981200" cy="4752528"/>
          </a:xfrm>
        </p:spPr>
        <p:txBody>
          <a:bodyPr vert="vert270" anchor="ctr">
            <a:normAutofit/>
          </a:bodyPr>
          <a:lstStyle>
            <a:lvl1pPr marL="0" indent="0" algn="ctr">
              <a:buNone/>
              <a:defRPr sz="3200" b="1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 dirty="0" smtClean="0"/>
              <a:t>Leaving Certificate Biology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2411760" y="4029912"/>
            <a:ext cx="2133600" cy="54006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  <a:latin typeface="Century Gothic"/>
                <a:cs typeface="Century Gothic"/>
              </a:defRPr>
            </a:lvl1pPr>
          </a:lstStyle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835696" y="4785996"/>
            <a:ext cx="3352800" cy="20574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IE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23528" y="2334276"/>
            <a:ext cx="6324600" cy="1371600"/>
          </a:xfrm>
        </p:spPr>
        <p:txBody>
          <a:bodyPr/>
          <a:lstStyle>
            <a:lvl1pPr algn="ctr">
              <a:defRPr sz="4200" spc="150" baseline="0"/>
            </a:lvl1pPr>
          </a:lstStyle>
          <a:p>
            <a:r>
              <a:rPr lang="ga-IE" smtClean="0"/>
              <a:t>Click to edit Master title style</a:t>
            </a:r>
            <a:endParaRPr lang="en-US" dirty="0"/>
          </a:p>
        </p:txBody>
      </p:sp>
      <p:pic>
        <p:nvPicPr>
          <p:cNvPr id="4" name="Picture 3" descr="Large Pi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03498"/>
            <a:ext cx="3297496" cy="17053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/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10489"/>
            <a:ext cx="6705600" cy="49171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10489"/>
            <a:ext cx="1956046" cy="4917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05979"/>
            <a:ext cx="1676400" cy="4388644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/>
          <a:p>
            <a:r>
              <a:rPr lang="ga-IE" smtClean="0"/>
              <a:t>Click icon to add clip art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/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14299"/>
            <a:ext cx="1981200" cy="4917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15442"/>
            <a:ext cx="6705600" cy="4914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169208"/>
            <a:ext cx="1600201" cy="123444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E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169208"/>
            <a:ext cx="6324600" cy="123444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ga-IE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89304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9304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/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82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4040188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9182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28800"/>
            <a:ext cx="4041775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/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/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13189"/>
            <a:ext cx="8831802" cy="49171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/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13157"/>
            <a:ext cx="1981200" cy="4917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14300"/>
            <a:ext cx="6705600" cy="4914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586740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1597914"/>
            <a:ext cx="1673352" cy="2112264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342900"/>
            <a:ext cx="1675660" cy="1255014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ga-IE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13157"/>
            <a:ext cx="1981200" cy="49171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14300"/>
            <a:ext cx="6705600" cy="49149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ga-I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1600200"/>
            <a:ext cx="1676400" cy="222885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/>
          <a:lstStyle/>
          <a:p>
            <a:fld id="{5DBB3B93-E9E9-0343-88B9-128C2761B04D}" type="datetimeFigureOut">
              <a:rPr lang="en-US" smtClean="0"/>
              <a:t>07/11/16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</p:spPr>
        <p:txBody>
          <a:bodyPr/>
          <a:lstStyle/>
          <a:p>
            <a:fld id="{3C71C383-0E05-CC43-805D-814533A0BF6E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345186"/>
            <a:ext cx="1676400" cy="1255014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ga-IE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226228"/>
            <a:ext cx="8831802" cy="37841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/>
              <a:cs typeface="Century Gothic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14301"/>
            <a:ext cx="8814047" cy="10098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66885"/>
            <a:ext cx="8381260" cy="790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ga-I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89303"/>
            <a:ext cx="8407893" cy="33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4767263"/>
            <a:ext cx="335280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  <a:latin typeface="Century Gothic"/>
                <a:cs typeface="Century Gothic"/>
              </a:defRPr>
            </a:lvl1pPr>
          </a:lstStyle>
          <a:p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Century Gothic"/>
          <a:ea typeface="+mj-ea"/>
          <a:cs typeface="Century Gothic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Century Gothic"/>
          <a:ea typeface="+mn-ea"/>
          <a:cs typeface="Century Gothic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Century Gothic"/>
          <a:ea typeface="+mn-ea"/>
          <a:cs typeface="Century Gothic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Century Gothic"/>
          <a:ea typeface="+mn-ea"/>
          <a:cs typeface="Century Gothic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Century Gothic"/>
          <a:ea typeface="+mn-ea"/>
          <a:cs typeface="Century Gothic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Century Gothic"/>
          <a:ea typeface="+mn-ea"/>
          <a:cs typeface="Century Gothic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sciencephoto.com/qZXo8OYbuR3=a8YhpkQMq7w/level/regular/images/download_wm_image.html/E764429-Shepherd_shearing_sheep-SPL.jpg?id=697640429" TargetMode="External"/><Relationship Id="rId3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sciencephoto.com/qZXo8OYbuR3=a8YhpkQMq7w/level/regular/images/download_wm_image.html/H120346-Wool_and_synthetic_fibres,_SEM-SPL.jpg?id=721200346" TargetMode="External"/><Relationship Id="rId3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GB" sz="4000" dirty="0" smtClean="0">
                <a:ea typeface="+mn-ea"/>
              </a:rPr>
              <a:t>Leaving Certificate Agricultural Science</a:t>
            </a:r>
            <a:endParaRPr lang="en-GB" sz="3600" dirty="0" smtClean="0"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335213"/>
            <a:ext cx="63246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sz="3600" dirty="0" smtClean="0">
                <a:ea typeface="+mj-ea"/>
              </a:rPr>
              <a:t>Sheep 5</a:t>
            </a:r>
            <a:endParaRPr lang="en-IE" sz="3600" dirty="0">
              <a:ea typeface="+mj-ea"/>
            </a:endParaRPr>
          </a:p>
        </p:txBody>
      </p:sp>
      <p:sp>
        <p:nvSpPr>
          <p:cNvPr id="16387" name="TextBox 6"/>
          <p:cNvSpPr txBox="1">
            <a:spLocks noChangeArrowheads="1"/>
          </p:cNvSpPr>
          <p:nvPr/>
        </p:nvSpPr>
        <p:spPr bwMode="auto">
          <a:xfrm>
            <a:off x="1763713" y="3813175"/>
            <a:ext cx="3600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igh Tower Text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igh Tower Text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igh Tower Text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igh Tower Text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igh Tower Text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igh Tower Text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igh Tower Text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igh Tower Text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igh Tower Text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IE" sz="1800" dirty="0" smtClean="0">
                <a:solidFill>
                  <a:schemeClr val="bg1"/>
                </a:solidFill>
                <a:latin typeface="Century Gothic" charset="0"/>
                <a:cs typeface="Century Gothic" charset="0"/>
              </a:rPr>
              <a:t>Sheep Housing &amp; Wool</a:t>
            </a:r>
            <a:endParaRPr lang="en-IE" sz="1800" dirty="0">
              <a:solidFill>
                <a:schemeClr val="bg1"/>
              </a:solidFill>
              <a:latin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103077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5" name="Picture 5" descr="Download now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303214"/>
            <a:ext cx="4019550" cy="46450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802056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89051"/>
            <a:ext cx="8407400" cy="3659188"/>
          </a:xfrm>
        </p:spPr>
        <p:txBody>
          <a:bodyPr>
            <a:normAutofit lnSpcReduction="10000"/>
          </a:bodyPr>
          <a:lstStyle/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" charset="0"/>
              <a:buNone/>
              <a:defRPr/>
            </a:pPr>
            <a:r>
              <a:rPr lang="en-GB" b="1" dirty="0">
                <a:ea typeface="+mn-ea"/>
              </a:rPr>
              <a:t>Winter Housing: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>
                <a:ea typeface="+mn-ea"/>
              </a:rPr>
              <a:t>The provision of winter housing is important in intensive lowland sheep production.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>
                <a:ea typeface="+mn-ea"/>
              </a:rPr>
              <a:t>In-wintering sheep rests pastures, prevents poaching and encourages early grass growth in spring.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>
                <a:ea typeface="+mn-ea"/>
              </a:rPr>
              <a:t>It also makes management at lambing time easier</a:t>
            </a:r>
            <a:r>
              <a:rPr lang="en-GB" dirty="0" smtClean="0">
                <a:ea typeface="+mn-ea"/>
              </a:rPr>
              <a:t>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 smtClean="0">
                <a:ea typeface="+mn-ea"/>
              </a:rPr>
              <a:t>Make feeding management easier.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 smtClean="0">
                <a:ea typeface="+mn-ea"/>
              </a:rPr>
              <a:t>Prevents chill and disease.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 smtClean="0">
                <a:ea typeface="+mn-ea"/>
              </a:rPr>
              <a:t>Prevents predators like foxes.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 smtClean="0">
                <a:ea typeface="+mn-ea"/>
              </a:rPr>
              <a:t>Reduces lamb and ewe mortality.</a:t>
            </a:r>
            <a:endParaRPr lang="en-GB" dirty="0">
              <a:ea typeface="+mn-ea"/>
            </a:endParaRP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>
                <a:ea typeface="+mn-ea"/>
              </a:rPr>
              <a:t>Sheep are normally housed in simple structures in small groups.</a:t>
            </a:r>
          </a:p>
        </p:txBody>
      </p:sp>
      <p:sp>
        <p:nvSpPr>
          <p:cNvPr id="737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>
                <a:ea typeface="+mj-ea"/>
              </a:rPr>
              <a:t>Sheep Housing &amp; Handling</a:t>
            </a:r>
          </a:p>
        </p:txBody>
      </p:sp>
    </p:spTree>
    <p:extLst>
      <p:ext uri="{BB962C8B-B14F-4D97-AF65-F5344CB8AC3E}">
        <p14:creationId xmlns:p14="http://schemas.microsoft.com/office/powerpoint/2010/main" val="2058342237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89051"/>
            <a:ext cx="8407400" cy="3586163"/>
          </a:xfrm>
        </p:spPr>
        <p:txBody>
          <a:bodyPr/>
          <a:lstStyle/>
          <a:p>
            <a:pPr marL="27432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GB" b="1" dirty="0">
                <a:ea typeface="+mn-ea"/>
              </a:rPr>
              <a:t>Sheep Handling Unit:</a:t>
            </a:r>
          </a:p>
          <a:p>
            <a:pPr marL="274320" eaLnBrk="1" fontAlgn="auto" hangingPunct="1"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>
                <a:ea typeface="+mn-ea"/>
              </a:rPr>
              <a:t>A sheep handling unit is required in the farmyard by all sheep farmers.</a:t>
            </a:r>
          </a:p>
          <a:p>
            <a:pPr marL="274320" eaLnBrk="1" fontAlgn="auto" hangingPunct="1"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>
                <a:ea typeface="+mn-ea"/>
              </a:rPr>
              <a:t>It should contain a </a:t>
            </a:r>
            <a:r>
              <a:rPr lang="en-GB" b="1" dirty="0">
                <a:solidFill>
                  <a:srgbClr val="FFFF00"/>
                </a:solidFill>
                <a:ea typeface="+mn-ea"/>
              </a:rPr>
              <a:t>Collecting Pen</a:t>
            </a:r>
            <a:r>
              <a:rPr lang="en-GB" dirty="0">
                <a:ea typeface="+mn-ea"/>
              </a:rPr>
              <a:t>, </a:t>
            </a:r>
            <a:r>
              <a:rPr lang="en-GB" b="1" dirty="0">
                <a:solidFill>
                  <a:srgbClr val="FFFF00"/>
                </a:solidFill>
                <a:ea typeface="+mn-ea"/>
              </a:rPr>
              <a:t>Storage Pens</a:t>
            </a:r>
            <a:r>
              <a:rPr lang="en-GB" dirty="0">
                <a:ea typeface="+mn-ea"/>
              </a:rPr>
              <a:t>, a </a:t>
            </a:r>
            <a:r>
              <a:rPr lang="en-GB" b="1" dirty="0">
                <a:solidFill>
                  <a:srgbClr val="FFFF00"/>
                </a:solidFill>
                <a:ea typeface="+mn-ea"/>
              </a:rPr>
              <a:t>Footbath &amp; Race</a:t>
            </a:r>
            <a:r>
              <a:rPr lang="en-GB" dirty="0">
                <a:ea typeface="+mn-ea"/>
              </a:rPr>
              <a:t> and a </a:t>
            </a:r>
            <a:r>
              <a:rPr lang="en-GB" b="1" dirty="0">
                <a:solidFill>
                  <a:srgbClr val="FFFF00"/>
                </a:solidFill>
                <a:ea typeface="+mn-ea"/>
              </a:rPr>
              <a:t>Dipping Unit</a:t>
            </a:r>
            <a:r>
              <a:rPr lang="en-GB" dirty="0">
                <a:ea typeface="+mn-ea"/>
              </a:rPr>
              <a:t>.</a:t>
            </a:r>
          </a:p>
          <a:p>
            <a:pPr marL="274320" eaLnBrk="1" fontAlgn="auto" hangingPunct="1"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>
                <a:ea typeface="+mn-ea"/>
              </a:rPr>
              <a:t>A collecting pen is used for collection and sorting of the flock.</a:t>
            </a:r>
          </a:p>
          <a:p>
            <a:pPr marL="274320" eaLnBrk="1" fontAlgn="auto" hangingPunct="1"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dirty="0">
                <a:ea typeface="+mn-ea"/>
              </a:rPr>
              <a:t>Storage pens are used to shear the sheep, have their feet pared and treated for worms etc.</a:t>
            </a:r>
          </a:p>
        </p:txBody>
      </p:sp>
      <p:sp>
        <p:nvSpPr>
          <p:cNvPr id="11264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>
                <a:ea typeface="+mj-ea"/>
              </a:rPr>
              <a:t>Sheep Housing &amp; Handling - 2</a:t>
            </a:r>
          </a:p>
        </p:txBody>
      </p:sp>
    </p:spTree>
    <p:extLst>
      <p:ext uri="{BB962C8B-B14F-4D97-AF65-F5344CB8AC3E}">
        <p14:creationId xmlns:p14="http://schemas.microsoft.com/office/powerpoint/2010/main" val="2846590580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289051"/>
            <a:ext cx="4038600" cy="3305175"/>
          </a:xfrm>
        </p:spPr>
        <p:txBody>
          <a:bodyPr>
            <a:normAutofit fontScale="77500" lnSpcReduction="20000"/>
          </a:bodyPr>
          <a:lstStyle/>
          <a:p>
            <a:pPr marL="274320" eaLnBrk="1" fontAlgn="auto" hangingPunct="1">
              <a:lnSpc>
                <a:spcPct val="12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3200">
                <a:ea typeface="+mn-ea"/>
              </a:rPr>
              <a:t>The foot bath &amp; race is obviously for foot-bathing to treat foot rot.</a:t>
            </a:r>
          </a:p>
          <a:p>
            <a:pPr marL="274320" eaLnBrk="1" fontAlgn="auto" hangingPunct="1">
              <a:lnSpc>
                <a:spcPct val="12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3200">
                <a:ea typeface="+mn-ea"/>
              </a:rPr>
              <a:t>And the Dipping Unit is used to administer the summer and winter dip.</a:t>
            </a:r>
          </a:p>
        </p:txBody>
      </p:sp>
      <p:sp>
        <p:nvSpPr>
          <p:cNvPr id="11366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>
                <a:ea typeface="+mj-ea"/>
              </a:rPr>
              <a:t>Sheep Housing &amp; Handling</a:t>
            </a:r>
          </a:p>
        </p:txBody>
      </p:sp>
      <p:pic>
        <p:nvPicPr>
          <p:cNvPr id="8909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419622"/>
            <a:ext cx="2996010" cy="33750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520333768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5" name="Picture 5" descr="SheepSy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2" y="1014413"/>
            <a:ext cx="7993063" cy="32861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580096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69" name="Picture 5" descr="even-more-she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1789"/>
            <a:ext cx="4176713" cy="207803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70" name="Picture 7" descr="sheep-fenc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2746376"/>
            <a:ext cx="4103688" cy="20399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71" name="Picture 9" descr="shee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2" y="339726"/>
            <a:ext cx="4105275" cy="20526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230490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76350"/>
            <a:ext cx="8407400" cy="3657600"/>
          </a:xfrm>
        </p:spPr>
        <p:txBody>
          <a:bodyPr>
            <a:normAutofit fontScale="77500" lnSpcReduction="20000"/>
          </a:bodyPr>
          <a:lstStyle/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 dirty="0">
                <a:ea typeface="+mn-ea"/>
              </a:rPr>
              <a:t>Wool fibres are modified epidermal cells.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 dirty="0">
                <a:ea typeface="+mn-ea"/>
              </a:rPr>
              <a:t>Wool fleece yields vary between 2kg and 4kg each year and contains hairs (kemps) and wool fibres.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 dirty="0">
                <a:ea typeface="+mn-ea"/>
              </a:rPr>
              <a:t>Wool fibres are solid while kemps are hollow.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 dirty="0">
                <a:ea typeface="+mn-ea"/>
              </a:rPr>
              <a:t>Ewes, </a:t>
            </a:r>
            <a:r>
              <a:rPr lang="en-GB" sz="2800" dirty="0" err="1">
                <a:ea typeface="+mn-ea"/>
              </a:rPr>
              <a:t>hoggets</a:t>
            </a:r>
            <a:r>
              <a:rPr lang="en-GB" sz="2800" dirty="0">
                <a:ea typeface="+mn-ea"/>
              </a:rPr>
              <a:t> and withers (castrated males) are shorn whereas lambs destined for slaughter are not.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 dirty="0">
                <a:ea typeface="+mn-ea"/>
              </a:rPr>
              <a:t>Shearing normally takes place in June.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 dirty="0">
                <a:ea typeface="+mn-ea"/>
              </a:rPr>
              <a:t>Wool Quality is determined by how fine the wool fibre is.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 dirty="0">
                <a:ea typeface="+mn-ea"/>
              </a:rPr>
              <a:t>Most wool fibres in Britain and Ireland are between 40 – 50 </a:t>
            </a:r>
            <a:r>
              <a:rPr lang="el-GR" sz="2400" dirty="0">
                <a:ea typeface="+mn-ea"/>
              </a:rPr>
              <a:t>μ</a:t>
            </a:r>
            <a:r>
              <a:rPr lang="en-GB" dirty="0">
                <a:ea typeface="+mn-ea"/>
              </a:rPr>
              <a:t>m.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 dirty="0">
                <a:ea typeface="+mn-ea"/>
              </a:rPr>
              <a:t>Merino Wool is only 15 </a:t>
            </a:r>
            <a:r>
              <a:rPr lang="el-GR" sz="2400" dirty="0">
                <a:ea typeface="+mn-ea"/>
              </a:rPr>
              <a:t>μ</a:t>
            </a:r>
            <a:r>
              <a:rPr lang="en-GB" dirty="0">
                <a:ea typeface="+mn-ea"/>
              </a:rPr>
              <a:t>m.</a:t>
            </a:r>
            <a:endParaRPr lang="el-GR" dirty="0">
              <a:ea typeface="+mn-ea"/>
            </a:endParaRPr>
          </a:p>
        </p:txBody>
      </p:sp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>
                <a:ea typeface="+mj-ea"/>
              </a:rPr>
              <a:t>Wool Production &amp; Quality</a:t>
            </a:r>
          </a:p>
        </p:txBody>
      </p:sp>
    </p:spTree>
    <p:extLst>
      <p:ext uri="{BB962C8B-B14F-4D97-AF65-F5344CB8AC3E}">
        <p14:creationId xmlns:p14="http://schemas.microsoft.com/office/powerpoint/2010/main" val="2484112216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>
                <a:ea typeface="+mn-ea"/>
              </a:rPr>
              <a:t>The Bradford Scale is used to measure wool quality.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>
                <a:ea typeface="+mn-ea"/>
              </a:rPr>
              <a:t>It is defined as: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 b="1">
                <a:solidFill>
                  <a:srgbClr val="FFFF00"/>
                </a:solidFill>
                <a:ea typeface="+mn-ea"/>
              </a:rPr>
              <a:t>The number of hanks of yarn, each 510m long, that can be spun from 450g of wool prepared for spinning!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>
                <a:ea typeface="+mn-ea"/>
              </a:rPr>
              <a:t>Don</a:t>
            </a:r>
            <a:r>
              <a:rPr lang="ja-JP" altLang="en-GB" sz="2800">
                <a:ea typeface="+mn-ea"/>
              </a:rPr>
              <a:t>’</a:t>
            </a:r>
            <a:r>
              <a:rPr lang="en-GB" sz="2800">
                <a:ea typeface="+mn-ea"/>
              </a:rPr>
              <a:t>t worry about it.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>
                <a:ea typeface="+mn-ea"/>
              </a:rPr>
              <a:t>Know that anything over a Bradford Scaleof 60 is defined as Merino, between 40 &amp; 58 is Crossbred and below 40 is Carpet!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Char char=""/>
              <a:defRPr/>
            </a:pPr>
            <a:r>
              <a:rPr lang="en-GB" sz="2800">
                <a:ea typeface="+mn-ea"/>
              </a:rPr>
              <a:t>Merino wool is used for top quality wool products. Crossbred wool is used for tweed and carpet, well for carpet!</a:t>
            </a:r>
          </a:p>
        </p:txBody>
      </p:sp>
      <p:sp>
        <p:nvSpPr>
          <p:cNvPr id="116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>
                <a:ea typeface="+mj-ea"/>
              </a:rPr>
              <a:t>The Bradford Scale</a:t>
            </a:r>
          </a:p>
        </p:txBody>
      </p:sp>
    </p:spTree>
    <p:extLst>
      <p:ext uri="{BB962C8B-B14F-4D97-AF65-F5344CB8AC3E}">
        <p14:creationId xmlns:p14="http://schemas.microsoft.com/office/powerpoint/2010/main" val="2133694216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1" name="Picture 5" descr="Download now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2" y="250826"/>
            <a:ext cx="6264275" cy="469741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011277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ology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Biology.thmx</Template>
  <TotalTime>0</TotalTime>
  <Words>390</Words>
  <Application>Microsoft Macintosh PowerPoint</Application>
  <PresentationFormat>On-screen Show (16:9)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Biology</vt:lpstr>
      <vt:lpstr>Sheep 5</vt:lpstr>
      <vt:lpstr>Sheep Housing &amp; Handling</vt:lpstr>
      <vt:lpstr>Sheep Housing &amp; Handling - 2</vt:lpstr>
      <vt:lpstr>Sheep Housing &amp; Handling</vt:lpstr>
      <vt:lpstr>PowerPoint Presentation</vt:lpstr>
      <vt:lpstr>PowerPoint Presentation</vt:lpstr>
      <vt:lpstr>Wool Production &amp; Quality</vt:lpstr>
      <vt:lpstr>The Bradford Scale</vt:lpstr>
      <vt:lpstr>PowerPoint Presentation</vt:lpstr>
      <vt:lpstr>PowerPoint Presentation</vt:lpstr>
    </vt:vector>
  </TitlesOfParts>
  <Company>St. Columba's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Sheep 5</dc:title>
  <dc:creator>Humphrey Jones</dc:creator>
  <cp:lastModifiedBy>Humphrey Jones</cp:lastModifiedBy>
  <cp:revision>1</cp:revision>
  <dcterms:created xsi:type="dcterms:W3CDTF">2016-11-07T11:40:01Z</dcterms:created>
  <dcterms:modified xsi:type="dcterms:W3CDTF">2016-11-07T11:40:54Z</dcterms:modified>
</cp:coreProperties>
</file>