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31" r:id="rId2"/>
    <p:sldId id="258" r:id="rId3"/>
    <p:sldId id="259" r:id="rId4"/>
    <p:sldId id="332" r:id="rId5"/>
    <p:sldId id="333" r:id="rId6"/>
    <p:sldId id="334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0" y="195486"/>
            <a:ext cx="1981200" cy="4752528"/>
          </a:xfrm>
        </p:spPr>
        <p:txBody>
          <a:bodyPr vert="vert270"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Leaving Certificate Biology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411760" y="4029912"/>
            <a:ext cx="2133600" cy="5400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835696" y="4785996"/>
            <a:ext cx="3352800" cy="2057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2334276"/>
            <a:ext cx="6324600" cy="1371600"/>
          </a:xfrm>
        </p:spPr>
        <p:txBody>
          <a:bodyPr/>
          <a:lstStyle>
            <a:lvl1pPr algn="ct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arge 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3498"/>
            <a:ext cx="3297496" cy="170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r>
              <a:rPr lang="ga-IE" smtClean="0"/>
              <a:t>Click icon to add clip 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 xmlns:p14="http://schemas.microsoft.com/office/powerpoint/2010/main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660CE81A-B90F-E043-ACC2-044462BB8773}" type="datetimeFigureOut">
              <a:rPr lang="en-US" smtClean="0"/>
              <a:t>08/11/16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7462D487-46F4-3F47-8EA2-494BB72797FC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Century Gothic"/>
          <a:ea typeface="+mn-ea"/>
          <a:cs typeface="Century Gothic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Century Gothic"/>
          <a:ea typeface="+mn-ea"/>
          <a:cs typeface="Century Gothic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4000" dirty="0" smtClean="0">
                <a:ea typeface="+mn-ea"/>
              </a:rPr>
              <a:t>Leaving Certificate Agricultural Science</a:t>
            </a:r>
            <a:endParaRPr lang="en-GB" sz="3600" dirty="0" smtClean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335213"/>
            <a:ext cx="6324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>
                <a:ea typeface="+mj-ea"/>
              </a:rPr>
              <a:t>Sheep 2</a:t>
            </a:r>
            <a:endParaRPr lang="en-IE" sz="3600" dirty="0">
              <a:ea typeface="+mj-ea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763713" y="3813175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IE" sz="1800" dirty="0" smtClean="0">
                <a:solidFill>
                  <a:schemeClr val="bg1"/>
                </a:solidFill>
                <a:latin typeface="Century Gothic" charset="0"/>
                <a:cs typeface="Century Gothic" charset="0"/>
              </a:rPr>
              <a:t>Breeding Principles &amp; Practices</a:t>
            </a:r>
            <a:endParaRPr lang="en-IE" sz="180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380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75% White Dorper gra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19114"/>
            <a:ext cx="7416800" cy="396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7351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730625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200" dirty="0">
                <a:ea typeface="+mn-ea"/>
              </a:rPr>
              <a:t>Fertility of the ewes is greatly influenced by her diet and nutritional state.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200" dirty="0">
                <a:ea typeface="+mn-ea"/>
              </a:rPr>
              <a:t>The ewe should be gaining weight up to and during mating and should maintain this condition while the ram is with the flock (six to eight weeks)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200" dirty="0">
                <a:ea typeface="+mn-ea"/>
              </a:rPr>
              <a:t>This is achieved by </a:t>
            </a:r>
            <a:r>
              <a:rPr lang="en-IE" sz="2200" b="1" dirty="0">
                <a:solidFill>
                  <a:schemeClr val="folHlink"/>
                </a:solidFill>
                <a:ea typeface="+mn-ea"/>
              </a:rPr>
              <a:t>Flushing</a:t>
            </a:r>
            <a:r>
              <a:rPr lang="en-IE" sz="2200" dirty="0">
                <a:ea typeface="+mn-ea"/>
              </a:rPr>
              <a:t>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200" dirty="0">
                <a:ea typeface="+mn-ea"/>
              </a:rPr>
              <a:t>Flushing constitutes moving the sheep onto rich pasture two weeks prior to mating.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200" dirty="0">
                <a:ea typeface="+mn-ea"/>
              </a:rPr>
              <a:t>Good after - grass is very suitable for this.</a:t>
            </a:r>
            <a:r>
              <a:rPr lang="en-GB" sz="2200" dirty="0">
                <a:ea typeface="+mn-ea"/>
              </a:rPr>
              <a:t> </a:t>
            </a:r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Flushing</a:t>
            </a:r>
          </a:p>
        </p:txBody>
      </p:sp>
    </p:spTree>
    <p:extLst>
      <p:ext uri="{BB962C8B-B14F-4D97-AF65-F5344CB8AC3E}">
        <p14:creationId xmlns:p14="http://schemas.microsoft.com/office/powerpoint/2010/main" val="98950398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3214"/>
            <a:ext cx="6553200" cy="45354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53721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659188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solidFill>
                  <a:srgbClr val="738450"/>
                </a:solidFill>
                <a:ea typeface="+mn-ea"/>
              </a:rPr>
              <a:t>If good grass is not available then concentrates will be required.</a:t>
            </a:r>
            <a:endParaRPr lang="en-IE" sz="2800" b="1" dirty="0">
              <a:solidFill>
                <a:srgbClr val="738450"/>
              </a:solidFill>
              <a:ea typeface="+mn-ea"/>
            </a:endParaRP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b="1" dirty="0">
                <a:solidFill>
                  <a:srgbClr val="738450"/>
                </a:solidFill>
                <a:ea typeface="+mn-ea"/>
              </a:rPr>
              <a:t>Flushing affects fertility in a number of ways:</a:t>
            </a:r>
          </a:p>
          <a:p>
            <a:pPr marL="548640" lvl="1" indent="-18288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IE" sz="2400" dirty="0">
                <a:solidFill>
                  <a:srgbClr val="738450"/>
                </a:solidFill>
                <a:ea typeface="+mn-ea"/>
              </a:rPr>
              <a:t>It increases ovary activity to result in more heat periods.</a:t>
            </a:r>
          </a:p>
          <a:p>
            <a:pPr marL="548640" lvl="1" indent="-18288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IE" sz="2400" dirty="0">
                <a:solidFill>
                  <a:srgbClr val="738450"/>
                </a:solidFill>
                <a:ea typeface="+mn-ea"/>
              </a:rPr>
              <a:t>It causes multiple ovulations (twins and triplets)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solidFill>
                  <a:srgbClr val="738450"/>
                </a:solidFill>
                <a:ea typeface="+mn-ea"/>
              </a:rPr>
              <a:t>Ewes that had lambs the previous year should be “slimmed down” after weaning (Put on poor pasture or densely stocked) Why?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solidFill>
                  <a:srgbClr val="738450"/>
                </a:solidFill>
                <a:ea typeface="+mn-ea"/>
              </a:rPr>
              <a:t>If they are not reduced in this way then they may be too fat at mating time or may not be able to put on the weight during the critical period.</a:t>
            </a:r>
            <a:endParaRPr lang="en-GB" sz="2800" dirty="0">
              <a:solidFill>
                <a:srgbClr val="738450"/>
              </a:solidFill>
              <a:ea typeface="+mn-ea"/>
            </a:endParaRP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ea typeface="+mj-ea"/>
              </a:rPr>
              <a:t>Flushing - 2</a:t>
            </a:r>
          </a:p>
        </p:txBody>
      </p:sp>
    </p:spTree>
    <p:extLst>
      <p:ext uri="{BB962C8B-B14F-4D97-AF65-F5344CB8AC3E}">
        <p14:creationId xmlns:p14="http://schemas.microsoft.com/office/powerpoint/2010/main" val="27740019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0826"/>
            <a:ext cx="6192838" cy="455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0493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3"/>
            <a:ext cx="8407893" cy="3636114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Two weeks before mating the sheep should receive their winter dip (not before 15th September)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Otherwise the sheep can receive the dip a few weeks after mating.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The whole flock should be dosed for intestinal parasites (worms).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The wool around the tail should be trimmed to facilitate service and avoid injury to the ram.</a:t>
            </a:r>
            <a:endParaRPr lang="en-GB" sz="3000" dirty="0" smtClean="0">
              <a:ea typeface="+mn-ea"/>
            </a:endParaRPr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Before Mating</a:t>
            </a:r>
          </a:p>
        </p:txBody>
      </p:sp>
    </p:spTree>
    <p:extLst>
      <p:ext uri="{BB962C8B-B14F-4D97-AF65-F5344CB8AC3E}">
        <p14:creationId xmlns:p14="http://schemas.microsoft.com/office/powerpoint/2010/main" val="2492995422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939"/>
            <a:ext cx="8135938" cy="4054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5933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Parasitized 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1330326"/>
            <a:ext cx="4321175" cy="2473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7" descr="Pale Eyel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8864"/>
            <a:ext cx="4032250" cy="27590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516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5270500" cy="3659188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500" dirty="0" smtClean="0">
                <a:ea typeface="+mn-ea"/>
              </a:rPr>
              <a:t>All ewes should have their udders checked for hardened lumps with serious cases being culled.</a:t>
            </a:r>
          </a:p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500" dirty="0" smtClean="0">
                <a:ea typeface="+mn-ea"/>
              </a:rPr>
              <a:t>The whole flock should be walked through a </a:t>
            </a:r>
            <a:r>
              <a:rPr lang="en-IE" sz="2500" b="1" dirty="0" smtClean="0">
                <a:solidFill>
                  <a:schemeClr val="folHlink"/>
                </a:solidFill>
                <a:ea typeface="+mn-ea"/>
              </a:rPr>
              <a:t>FOOTBATH</a:t>
            </a:r>
            <a:r>
              <a:rPr lang="en-IE" sz="2500" dirty="0" smtClean="0">
                <a:ea typeface="+mn-ea"/>
              </a:rPr>
              <a:t> to prevent </a:t>
            </a:r>
            <a:r>
              <a:rPr lang="en-IE" sz="2500" b="1" dirty="0" smtClean="0">
                <a:ea typeface="+mn-ea"/>
              </a:rPr>
              <a:t>footrot </a:t>
            </a:r>
            <a:r>
              <a:rPr lang="en-IE" sz="2500" dirty="0" smtClean="0">
                <a:ea typeface="+mn-ea"/>
              </a:rPr>
              <a:t>trouble. Affected animals should be properly taken care of.</a:t>
            </a:r>
          </a:p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500" dirty="0" smtClean="0">
                <a:ea typeface="+mn-ea"/>
              </a:rPr>
              <a:t>Flushing two weeks before joined by the ram.</a:t>
            </a:r>
            <a:endParaRPr lang="en-GB" sz="2500" dirty="0" smtClean="0">
              <a:ea typeface="+mn-ea"/>
            </a:endParaRP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Before Mating - 2</a:t>
            </a:r>
          </a:p>
        </p:txBody>
      </p:sp>
      <p:pic>
        <p:nvPicPr>
          <p:cNvPr id="56323" name="Picture 4" descr="Picture of plastic_sheep_footb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5" y="3275014"/>
            <a:ext cx="24415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 descr="footrite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5" y="1112838"/>
            <a:ext cx="316547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54991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659188"/>
          </a:xfrm>
        </p:spPr>
        <p:txBody>
          <a:bodyPr>
            <a:noAutofit/>
          </a:bodyPr>
          <a:lstStyle/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/>
              <a:t>A ewe's reproductive activity is controlled by </a:t>
            </a:r>
            <a:r>
              <a:rPr lang="en-GB" sz="2200" b="1" u="sng" dirty="0">
                <a:solidFill>
                  <a:schemeClr val="folHlink"/>
                </a:solidFill>
              </a:rPr>
              <a:t>photoperiod</a:t>
            </a:r>
            <a:r>
              <a:rPr lang="en-GB" sz="2200" dirty="0"/>
              <a:t> (the number of hours of daylight).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/>
              <a:t>In temperate climates, when day length becomes shorter and temperatures become cooler, this change triggers the ewe's brain to release </a:t>
            </a:r>
            <a:r>
              <a:rPr lang="en-GB" sz="2200" b="1" u="sng" dirty="0"/>
              <a:t>hormones</a:t>
            </a:r>
            <a:r>
              <a:rPr lang="en-GB" sz="2200" dirty="0"/>
              <a:t> to begin the reproductive process. </a:t>
            </a:r>
          </a:p>
          <a:p>
            <a:pPr>
              <a:lnSpc>
                <a:spcPct val="80000"/>
              </a:lnSpc>
              <a:defRPr/>
            </a:pPr>
            <a:r>
              <a:rPr lang="en-GB" sz="2200" dirty="0" smtClean="0"/>
              <a:t>Synchronised </a:t>
            </a:r>
            <a:r>
              <a:rPr lang="en-GB" sz="2200" dirty="0"/>
              <a:t>Breeding </a:t>
            </a:r>
            <a:r>
              <a:rPr lang="en-GB" sz="2200" dirty="0"/>
              <a:t>allows all your lambs being born around the same time.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 smtClean="0"/>
              <a:t>Synchronised </a:t>
            </a:r>
            <a:r>
              <a:rPr lang="en-GB" sz="2200" dirty="0"/>
              <a:t>breeding also allows for lambs to be born earlier than normal as heat can be induced!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/>
              <a:t>Earlier lambs would be available for the Easter market and would get a better price.</a:t>
            </a:r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>
                <a:ea typeface="+mj-ea"/>
              </a:rPr>
              <a:t>Synchronised </a:t>
            </a:r>
            <a:r>
              <a:rPr lang="en-GB" sz="2800" dirty="0" smtClean="0">
                <a:ea typeface="+mj-ea"/>
              </a:rPr>
              <a:t>Breeding / Breeding out of Season</a:t>
            </a:r>
            <a:endParaRPr lang="en-GB" sz="28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9736338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>
            <a:noAutofit/>
          </a:bodyPr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/>
              <a:t>On hill farms the harsh conditions mean only hardy breeds will survive.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/>
              <a:t>These breeds, and the conditions, mean that most ewe sonly have one lamb per year.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/>
              <a:t>Pure bred hill breeds (eg. Blackface or Cheviot) will be crossed with a pure bred ram of the same breed.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/>
              <a:t>Cross bred ewes or lambs may not be able to survive in the harsh conditions.</a:t>
            </a:r>
            <a:endParaRPr lang="en-GB" sz="2200" dirty="0" smtClean="0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Hill Farming Breeding Policy</a:t>
            </a:r>
            <a:endParaRPr lang="en-GB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9163019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730972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3000" dirty="0">
                <a:ea typeface="+mn-ea"/>
              </a:rPr>
              <a:t>Synchronised breeding is carried out by </a:t>
            </a:r>
            <a:r>
              <a:rPr lang="ja-JP" altLang="en-GB" sz="3000" dirty="0">
                <a:ea typeface="+mn-ea"/>
              </a:rPr>
              <a:t>“</a:t>
            </a:r>
            <a:r>
              <a:rPr lang="en-GB" sz="3000" dirty="0">
                <a:ea typeface="+mn-ea"/>
              </a:rPr>
              <a:t>sponging</a:t>
            </a:r>
            <a:r>
              <a:rPr lang="ja-JP" altLang="en-GB" sz="3000" dirty="0">
                <a:ea typeface="+mn-ea"/>
              </a:rPr>
              <a:t>”</a:t>
            </a:r>
            <a:r>
              <a:rPr lang="en-GB" sz="3000" dirty="0">
                <a:ea typeface="+mn-ea"/>
              </a:rPr>
              <a:t>.</a:t>
            </a:r>
            <a:endParaRPr lang="en-GB" sz="2800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Sponging is a process whereby a hormone impregnated sponge is inserted into the ewes vagina.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When the farmer wants to induce heat, the sponge is </a:t>
            </a:r>
            <a:r>
              <a:rPr lang="en-GB" sz="2800" dirty="0" smtClean="0">
                <a:ea typeface="+mn-ea"/>
              </a:rPr>
              <a:t>removed and the animal is injected with PMSG</a:t>
            </a:r>
            <a:endParaRPr lang="en-GB" sz="2800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If all the ewes are sponged, then all the lambs could be born within a few days of each other.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This does mean that the farmer will have more work in a short period of time!</a:t>
            </a:r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Synchronised Breeding - 2</a:t>
            </a:r>
          </a:p>
        </p:txBody>
      </p:sp>
    </p:spTree>
    <p:extLst>
      <p:ext uri="{BB962C8B-B14F-4D97-AF65-F5344CB8AC3E}">
        <p14:creationId xmlns:p14="http://schemas.microsoft.com/office/powerpoint/2010/main" val="1085993088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730625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During their fertile period, ewes will come into o</a:t>
            </a:r>
            <a:r>
              <a:rPr lang="en-GB" sz="2800" b="1" u="sng" dirty="0">
                <a:ea typeface="+mn-ea"/>
              </a:rPr>
              <a:t>estrus</a:t>
            </a:r>
            <a:r>
              <a:rPr lang="en-GB" sz="2800" dirty="0">
                <a:ea typeface="+mn-ea"/>
              </a:rPr>
              <a:t> (heat) every 17 days until they are bred or their fertile period is over.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Only during oestrus will a ewe allow a ram to mate with her.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The duration of oestrus is 24 to 36 hours.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The gestation period of sheep is 5 months less 5 days!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Since ewes are only pregnant for five months, it is possible for ewes to give birth to lambs at an interval of every six to eight months.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However, annual lambing (every 12 months) is most common. </a:t>
            </a:r>
          </a:p>
        </p:txBody>
      </p:sp>
      <p:sp>
        <p:nvSpPr>
          <p:cNvPr id="103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Oestrous &amp; Pregnancy</a:t>
            </a:r>
          </a:p>
        </p:txBody>
      </p:sp>
    </p:spTree>
    <p:extLst>
      <p:ext uri="{BB962C8B-B14F-4D97-AF65-F5344CB8AC3E}">
        <p14:creationId xmlns:p14="http://schemas.microsoft.com/office/powerpoint/2010/main" val="358259666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3"/>
            <a:ext cx="8407893" cy="3647982"/>
          </a:xfrm>
        </p:spPr>
        <p:txBody>
          <a:bodyPr>
            <a:normAutofit/>
          </a:bodyPr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>
                <a:ea typeface="+mn-ea"/>
              </a:rPr>
              <a:t>Ewes usually give birth to 1 to 3 lambs at each birth. 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>
                <a:ea typeface="+mn-ea"/>
              </a:rPr>
              <a:t>Twin births (two babies) is most common in well-managed flocks, though first time mothers are more likely to have single lambs. 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>
                <a:ea typeface="+mn-ea"/>
              </a:rPr>
              <a:t>Ewes produce their largest litters of lambs when they are between 3 and 6 years of age. 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200" dirty="0">
                <a:ea typeface="+mn-ea"/>
              </a:rPr>
              <a:t>Lambs are usually 5kg in weight when born, but twins may be only 3.5 kg.</a:t>
            </a:r>
          </a:p>
        </p:txBody>
      </p:sp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Oestrous &amp; Pregnancy - 2</a:t>
            </a:r>
          </a:p>
        </p:txBody>
      </p:sp>
    </p:spTree>
    <p:extLst>
      <p:ext uri="{BB962C8B-B14F-4D97-AF65-F5344CB8AC3E}">
        <p14:creationId xmlns:p14="http://schemas.microsoft.com/office/powerpoint/2010/main" val="164063782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The ram should be in good forward condition but </a:t>
            </a:r>
            <a:r>
              <a:rPr lang="en-IE" u="sng" smtClean="0">
                <a:ea typeface="+mn-ea"/>
              </a:rPr>
              <a:t>not</a:t>
            </a:r>
            <a:r>
              <a:rPr lang="en-IE" smtClean="0">
                <a:ea typeface="+mn-ea"/>
              </a:rPr>
              <a:t> fat. Why?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Fatness reduces activity and fertility while poor condition may leave him weak and emaciated at the end of mating.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b="1" smtClean="0">
                <a:solidFill>
                  <a:schemeClr val="folHlink"/>
                </a:solidFill>
                <a:ea typeface="+mn-ea"/>
              </a:rPr>
              <a:t>Raddling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Rams should be </a:t>
            </a:r>
            <a:r>
              <a:rPr lang="en-IE" b="1" smtClean="0">
                <a:solidFill>
                  <a:schemeClr val="folHlink"/>
                </a:solidFill>
                <a:ea typeface="+mn-ea"/>
              </a:rPr>
              <a:t>raddled</a:t>
            </a:r>
            <a:r>
              <a:rPr lang="en-IE" smtClean="0">
                <a:ea typeface="+mn-ea"/>
              </a:rPr>
              <a:t> daily with a suitable marker or a marker harness fitted. WHY?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So that served ewes can be separated.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To check for ram fertility i.e. repeat services.</a:t>
            </a:r>
            <a:endParaRPr lang="en-GB" smtClean="0">
              <a:ea typeface="+mn-ea"/>
            </a:endParaRPr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Mating</a:t>
            </a:r>
          </a:p>
        </p:txBody>
      </p:sp>
    </p:spTree>
    <p:extLst>
      <p:ext uri="{BB962C8B-B14F-4D97-AF65-F5344CB8AC3E}">
        <p14:creationId xmlns:p14="http://schemas.microsoft.com/office/powerpoint/2010/main" val="317429747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radd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12838"/>
            <a:ext cx="405765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7" descr="battlescolourpowders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00201"/>
            <a:ext cx="273685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7163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The rams may need to be hand fed as they would generally not eat much during mating.</a:t>
            </a:r>
          </a:p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After mating (six to eight weeks) the ram is removed from the ewes and placed in a separate paddock with the other rams.</a:t>
            </a:r>
          </a:p>
          <a:p>
            <a:pPr marL="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He must gain weight before the onset of winter.</a:t>
            </a:r>
            <a:endParaRPr lang="en-GB" smtClean="0">
              <a:ea typeface="+mn-ea"/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Mating -2</a:t>
            </a:r>
          </a:p>
        </p:txBody>
      </p:sp>
    </p:spTree>
    <p:extLst>
      <p:ext uri="{BB962C8B-B14F-4D97-AF65-F5344CB8AC3E}">
        <p14:creationId xmlns:p14="http://schemas.microsoft.com/office/powerpoint/2010/main" val="126639866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b="1" smtClean="0">
                <a:solidFill>
                  <a:schemeClr val="folHlink"/>
                </a:solidFill>
                <a:ea typeface="+mn-ea"/>
              </a:rPr>
              <a:t>Ewe Lambs are lambs that are 1 year old and are being served for the first time.</a:t>
            </a:r>
          </a:p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Ewe lambs can be served in their first year provide the weigh 50kg at mating time.</a:t>
            </a:r>
          </a:p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It is advisable to put all the ewe lambs in one paddock with a ram to themselves.</a:t>
            </a:r>
          </a:p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The ram should be mature and definitely not a ram lamb.</a:t>
            </a:r>
            <a:endParaRPr lang="en-GB" smtClean="0">
              <a:ea typeface="+mn-ea"/>
            </a:endParaRPr>
          </a:p>
        </p:txBody>
      </p:sp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Note: Mating Ewe Lambs</a:t>
            </a:r>
          </a:p>
        </p:txBody>
      </p:sp>
    </p:spTree>
    <p:extLst>
      <p:ext uri="{BB962C8B-B14F-4D97-AF65-F5344CB8AC3E}">
        <p14:creationId xmlns:p14="http://schemas.microsoft.com/office/powerpoint/2010/main" val="316685857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/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The foetus grows very slowly during the first three months or pregnancy so the feed requirements are generally low </a:t>
            </a:r>
            <a:r>
              <a:rPr lang="en-IE" u="sng" dirty="0" smtClean="0">
                <a:ea typeface="+mn-ea"/>
              </a:rPr>
              <a:t>but</a:t>
            </a:r>
            <a:r>
              <a:rPr lang="en-IE" dirty="0" smtClean="0">
                <a:ea typeface="+mn-ea"/>
              </a:rPr>
              <a:t> good feeding should be maintained for the first six weeks.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The feeding over the second six weeks can be reduced slightly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Look out for foot problems.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Administer winter dip if not already carried out.</a:t>
            </a:r>
            <a:endParaRPr lang="en-GB" dirty="0" smtClean="0">
              <a:ea typeface="+mn-ea"/>
            </a:endParaRPr>
          </a:p>
        </p:txBody>
      </p:sp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After Mating</a:t>
            </a:r>
          </a:p>
        </p:txBody>
      </p:sp>
    </p:spTree>
    <p:extLst>
      <p:ext uri="{BB962C8B-B14F-4D97-AF65-F5344CB8AC3E}">
        <p14:creationId xmlns:p14="http://schemas.microsoft.com/office/powerpoint/2010/main" val="190644100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659188"/>
          </a:xfrm>
        </p:spPr>
        <p:txBody>
          <a:bodyPr>
            <a:normAutofit fontScale="70000" lnSpcReduction="20000"/>
          </a:bodyPr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During the last two months of pregnancy, the unborn foetus grows very rapidly and the ewe’s udder development increases accordingly before the onset of lambing.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Because of this growth and development, the nutritional demands of the ewe increases also.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This is called STEAMING UP!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BUT there is a small problem. 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Because the foetus is growing so rapidly </a:t>
            </a:r>
            <a:r>
              <a:rPr lang="en-IE" sz="2800" u="sng" dirty="0">
                <a:ea typeface="+mn-ea"/>
              </a:rPr>
              <a:t>inside</a:t>
            </a:r>
            <a:r>
              <a:rPr lang="en-IE" sz="2800" dirty="0">
                <a:ea typeface="+mn-ea"/>
              </a:rPr>
              <a:t> the ewe, there is little room available for the digestive system of the sheep.</a:t>
            </a:r>
            <a:endParaRPr lang="en-GB" sz="2800" dirty="0">
              <a:ea typeface="+mn-ea"/>
            </a:endParaRPr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Late Pregnancy</a:t>
            </a:r>
          </a:p>
        </p:txBody>
      </p:sp>
    </p:spTree>
    <p:extLst>
      <p:ext uri="{BB962C8B-B14F-4D97-AF65-F5344CB8AC3E}">
        <p14:creationId xmlns:p14="http://schemas.microsoft.com/office/powerpoint/2010/main" val="154415990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The answer is a more concentrated diet.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Fodder beet or turnips are useful </a:t>
            </a:r>
            <a:r>
              <a:rPr lang="en-IE" u="sng" smtClean="0">
                <a:ea typeface="+mn-ea"/>
              </a:rPr>
              <a:t>or</a:t>
            </a:r>
            <a:r>
              <a:rPr lang="en-IE" smtClean="0">
                <a:ea typeface="+mn-ea"/>
              </a:rPr>
              <a:t> the use of meals and nuts.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Six weeks before lambing, the meals should be introduced, 250g a day at first and gradually increased to 750g a day.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Ewes with twins should be fed more accordingly.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There is a scanning technique to determine whether or not a ewe is carrying twins.</a:t>
            </a:r>
            <a:endParaRPr lang="en-GB" smtClean="0">
              <a:ea typeface="+mn-ea"/>
            </a:endParaRPr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Late Pregnancy - 2</a:t>
            </a:r>
          </a:p>
        </p:txBody>
      </p:sp>
    </p:spTree>
    <p:extLst>
      <p:ext uri="{BB962C8B-B14F-4D97-AF65-F5344CB8AC3E}">
        <p14:creationId xmlns:p14="http://schemas.microsoft.com/office/powerpoint/2010/main" val="218006495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695708"/>
          </a:xfrm>
        </p:spPr>
        <p:txBody>
          <a:bodyPr>
            <a:normAutofit fontScale="85000" lnSpcReduction="20000"/>
          </a:bodyPr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 smtClean="0">
                <a:ea typeface="+mn-ea"/>
              </a:rPr>
              <a:t>On lowland farms, the aim is to produce twins or triplets from most ewes.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 smtClean="0"/>
              <a:t>A ‘three-breed’ strategy is often employed.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 smtClean="0">
                <a:ea typeface="+mn-ea"/>
              </a:rPr>
              <a:t>First a prolific breed is crossed with a ewe breed to produce a </a:t>
            </a:r>
            <a:r>
              <a:rPr lang="en-GB" sz="2800" b="1" dirty="0" smtClean="0">
                <a:ea typeface="+mn-ea"/>
              </a:rPr>
              <a:t>hybrid</a:t>
            </a:r>
            <a:r>
              <a:rPr lang="en-GB" sz="2800" dirty="0" smtClean="0">
                <a:ea typeface="+mn-ea"/>
              </a:rPr>
              <a:t> ewe.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 smtClean="0"/>
              <a:t>This ewe will produce lots of lambs but also be a ‘good mother’ (produce enough milk and not care for its lambs).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 smtClean="0">
                <a:ea typeface="+mn-ea"/>
              </a:rPr>
              <a:t>This hybrid ewe is then crossed with a carcass breed (terminal sire) to produce large muscular lambs.</a:t>
            </a:r>
            <a:endParaRPr lang="en-GB" sz="2800" dirty="0">
              <a:ea typeface="+mn-ea"/>
            </a:endParaRP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Lowland Sheep Breeding Policy</a:t>
            </a:r>
            <a:endParaRPr lang="en-GB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8749101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74676"/>
            <a:ext cx="7200900" cy="4049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7590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lnSpc>
                <a:spcPct val="14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What happens if ewes are under fed??</a:t>
            </a:r>
          </a:p>
          <a:p>
            <a:pPr marL="274320" eaLnBrk="1" fontAlgn="auto" hangingPunct="1">
              <a:lnSpc>
                <a:spcPct val="14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Serious problems occur if the ewe is underfed.</a:t>
            </a:r>
          </a:p>
          <a:p>
            <a:pPr marL="274320" eaLnBrk="1" fontAlgn="auto" hangingPunct="1">
              <a:lnSpc>
                <a:spcPct val="14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Twin lamb disease, which can prove fatal for the ewe and lambs.</a:t>
            </a:r>
          </a:p>
          <a:p>
            <a:pPr marL="274320" eaLnBrk="1" fontAlgn="auto" hangingPunct="1">
              <a:lnSpc>
                <a:spcPct val="14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mtClean="0">
                <a:ea typeface="+mn-ea"/>
              </a:rPr>
              <a:t>Too much feeding can also prove problematic. How?</a:t>
            </a:r>
            <a:endParaRPr lang="en-GB" smtClean="0">
              <a:ea typeface="+mn-ea"/>
            </a:endParaRPr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Late Pregnancy - 3</a:t>
            </a:r>
          </a:p>
        </p:txBody>
      </p:sp>
    </p:spTree>
    <p:extLst>
      <p:ext uri="{BB962C8B-B14F-4D97-AF65-F5344CB8AC3E}">
        <p14:creationId xmlns:p14="http://schemas.microsoft.com/office/powerpoint/2010/main" val="107157288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/>
          <a:lstStyle/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Over fat ewes can also develop twin lamb syndrome </a:t>
            </a:r>
            <a:r>
              <a:rPr lang="en-IE" b="1" u="sng" dirty="0" smtClean="0">
                <a:ea typeface="+mn-ea"/>
              </a:rPr>
              <a:t>and</a:t>
            </a:r>
            <a:r>
              <a:rPr lang="en-IE" dirty="0" smtClean="0">
                <a:ea typeface="+mn-ea"/>
              </a:rPr>
              <a:t> over feeding can also cause the foetus to grow too quickly and cause lambing problems. </a:t>
            </a:r>
          </a:p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Ideally, the ewe should be of good size and have enough nutritional reserves (steaming up) to ensure enough milk is available for her lambs.</a:t>
            </a:r>
            <a:endParaRPr lang="en-GB" dirty="0" smtClean="0">
              <a:ea typeface="+mn-ea"/>
            </a:endParaRPr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Late Pregnancy - 4</a:t>
            </a:r>
          </a:p>
        </p:txBody>
      </p:sp>
    </p:spTree>
    <p:extLst>
      <p:ext uri="{BB962C8B-B14F-4D97-AF65-F5344CB8AC3E}">
        <p14:creationId xmlns:p14="http://schemas.microsoft.com/office/powerpoint/2010/main" val="2376600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Two weeks before lambing the ewe receives a “seven in one” or “eight in one” booster injection against clostridial diseases.</a:t>
            </a:r>
          </a:p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The ewes should again dosed for intestinal parasites (worms)</a:t>
            </a:r>
          </a:p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The wool around the tail should be removed or trimmed. </a:t>
            </a:r>
          </a:p>
          <a:p>
            <a:pPr marL="274320" eaLnBrk="1" fontAlgn="auto" hangingPunct="1">
              <a:lnSpc>
                <a:spcPct val="13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In addition the wool around the udder should be trimmed.</a:t>
            </a:r>
            <a:endParaRPr lang="en-GB" sz="2800">
              <a:ea typeface="+mn-ea"/>
            </a:endParaRPr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Care Before Lambing</a:t>
            </a:r>
          </a:p>
        </p:txBody>
      </p:sp>
    </p:spTree>
    <p:extLst>
      <p:ext uri="{BB962C8B-B14F-4D97-AF65-F5344CB8AC3E}">
        <p14:creationId xmlns:p14="http://schemas.microsoft.com/office/powerpoint/2010/main" val="371817533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08 at 19.2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2" y="2943929"/>
            <a:ext cx="8799783" cy="207383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1499788"/>
          </a:xfrm>
        </p:spPr>
        <p:txBody>
          <a:bodyPr/>
          <a:lstStyle/>
          <a:p>
            <a:r>
              <a:rPr lang="en-IE" dirty="0" smtClean="0"/>
              <a:t>On hill and lowland farms the breeding season begins in the autumn.</a:t>
            </a:r>
          </a:p>
          <a:p>
            <a:r>
              <a:rPr lang="en-IE" dirty="0" smtClean="0"/>
              <a:t>The gestation period of sheep is 5 months (less 5 days) meaning lambing takes place in the spring.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Breeding Season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091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Early Lamb Production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89303"/>
            <a:ext cx="8407893" cy="1998264"/>
          </a:xfrm>
        </p:spPr>
        <p:txBody>
          <a:bodyPr/>
          <a:lstStyle/>
          <a:p>
            <a:r>
              <a:rPr lang="en-IE" dirty="0" smtClean="0"/>
              <a:t>On lowland farms some farmers breed out of the normal season, thus providing spring lamb for the Easter market.</a:t>
            </a:r>
          </a:p>
          <a:p>
            <a:r>
              <a:rPr lang="en-IE" dirty="0" smtClean="0"/>
              <a:t>This process involves ‘sponging’ </a:t>
            </a:r>
            <a:r>
              <a:rPr lang="mr-IN" dirty="0" smtClean="0"/>
              <a:t>–</a:t>
            </a:r>
            <a:r>
              <a:rPr lang="en-IE" dirty="0" smtClean="0"/>
              <a:t> artificially bringing sheep into oestrous out of season.</a:t>
            </a:r>
            <a:endParaRPr lang="en-IE" dirty="0"/>
          </a:p>
        </p:txBody>
      </p:sp>
      <p:pic>
        <p:nvPicPr>
          <p:cNvPr id="6" name="Picture 5" descr="Screen Shot 2016-11-08 at 19.2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2" y="3114591"/>
            <a:ext cx="8799783" cy="18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08 at 19.5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9" y="1392131"/>
            <a:ext cx="8574255" cy="24651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Early vs Mid Season Lambing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418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>
            <a:noAutofit/>
          </a:bodyPr>
          <a:lstStyle/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>
                <a:ea typeface="+mn-ea"/>
              </a:rPr>
              <a:t>From the existing flock ewes should be replaced if they are not suitable for breeding. These include: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>
                <a:ea typeface="+mn-ea"/>
              </a:rPr>
              <a:t>Age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>
                <a:ea typeface="+mn-ea"/>
              </a:rPr>
              <a:t>Udder troubles (Lumps, mastitis etc) 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>
                <a:ea typeface="+mn-ea"/>
              </a:rPr>
              <a:t>Faulty Incisors (teeth)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>
                <a:ea typeface="+mn-ea"/>
              </a:rPr>
              <a:t>Under sized ewes.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200" dirty="0" smtClean="0">
                <a:ea typeface="+mn-ea"/>
              </a:rPr>
              <a:t>Lambing difficulties and bad mothering properties (low milk yield / rejection)</a:t>
            </a:r>
            <a:endParaRPr lang="en-GB" sz="2200" dirty="0" smtClean="0">
              <a:ea typeface="+mn-ea"/>
            </a:endParaRPr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Stock Selection - Ewes</a:t>
            </a:r>
          </a:p>
        </p:txBody>
      </p:sp>
    </p:spTree>
    <p:extLst>
      <p:ext uri="{BB962C8B-B14F-4D97-AF65-F5344CB8AC3E}">
        <p14:creationId xmlns:p14="http://schemas.microsoft.com/office/powerpoint/2010/main" val="12272405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303"/>
            <a:ext cx="8407893" cy="3647982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100" dirty="0" smtClean="0">
                <a:ea typeface="+mn-ea"/>
              </a:rPr>
              <a:t>Other reasons include: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100" dirty="0" smtClean="0">
                <a:ea typeface="+mn-ea"/>
              </a:rPr>
              <a:t>Barren ewes.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100" dirty="0" smtClean="0">
                <a:ea typeface="+mn-ea"/>
              </a:rPr>
              <a:t>Bad feet.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100" dirty="0" smtClean="0">
                <a:ea typeface="+mn-ea"/>
              </a:rPr>
              <a:t>These ewes should be replaced by daughters of good mothers (hard to predict otherwise)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100" dirty="0" smtClean="0">
                <a:ea typeface="+mn-ea"/>
              </a:rPr>
              <a:t>Do not use ewe lambs in the flock that have been sired by Suffolk or Texel. Why?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100" dirty="0" smtClean="0">
                <a:ea typeface="+mn-ea"/>
              </a:rPr>
              <a:t>Prolific crosses should be given preference when buying in lambs.</a:t>
            </a:r>
            <a:endParaRPr lang="en-GB" sz="3100" dirty="0" smtClean="0">
              <a:ea typeface="+mn-ea"/>
            </a:endParaRPr>
          </a:p>
        </p:txBody>
      </p:sp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Stock Selection Ewes - 2</a:t>
            </a:r>
          </a:p>
        </p:txBody>
      </p:sp>
    </p:spTree>
    <p:extLst>
      <p:ext uri="{BB962C8B-B14F-4D97-AF65-F5344CB8AC3E}">
        <p14:creationId xmlns:p14="http://schemas.microsoft.com/office/powerpoint/2010/main" val="54769544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>
            <a:normAutofit fontScale="70000" lnSpcReduction="20000"/>
          </a:bodyPr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The ram is half the flock when you think of genetics so their selection is very important.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The ram should be pure bred and generally of the same breed as the ewe (depends on the use of the lambs).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The ram should be of a prolific or carcase breed.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If the ram was used the previous year and the ewe lambs are retained then he should be changed. Why?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Otherwise his daughters should be joined or served by another ram.</a:t>
            </a:r>
            <a:endParaRPr lang="en-GB" sz="2800" dirty="0" smtClean="0">
              <a:ea typeface="+mn-ea"/>
            </a:endParaRPr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</a:rPr>
              <a:t>Stock Selection - Rams</a:t>
            </a:r>
          </a:p>
        </p:txBody>
      </p:sp>
    </p:spTree>
    <p:extLst>
      <p:ext uri="{BB962C8B-B14F-4D97-AF65-F5344CB8AC3E}">
        <p14:creationId xmlns:p14="http://schemas.microsoft.com/office/powerpoint/2010/main" val="95885846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logy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1714</Words>
  <Application>Microsoft Macintosh PowerPoint</Application>
  <PresentationFormat>On-screen Show (16:9)</PresentationFormat>
  <Paragraphs>133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Biology</vt:lpstr>
      <vt:lpstr>Sheep 2</vt:lpstr>
      <vt:lpstr>Hill Farming Breeding Policy</vt:lpstr>
      <vt:lpstr>Lowland Sheep Breeding Policy</vt:lpstr>
      <vt:lpstr>The Breeding Season</vt:lpstr>
      <vt:lpstr>Early Lamb Production</vt:lpstr>
      <vt:lpstr>Early vs Mid Season Lambing</vt:lpstr>
      <vt:lpstr>Stock Selection - Ewes</vt:lpstr>
      <vt:lpstr>Stock Selection Ewes - 2</vt:lpstr>
      <vt:lpstr>Stock Selection - Rams</vt:lpstr>
      <vt:lpstr>PowerPoint Presentation</vt:lpstr>
      <vt:lpstr>Flushing</vt:lpstr>
      <vt:lpstr>PowerPoint Presentation</vt:lpstr>
      <vt:lpstr>Flushing - 2</vt:lpstr>
      <vt:lpstr>PowerPoint Presentation</vt:lpstr>
      <vt:lpstr>Before Mating</vt:lpstr>
      <vt:lpstr>PowerPoint Presentation</vt:lpstr>
      <vt:lpstr>PowerPoint Presentation</vt:lpstr>
      <vt:lpstr>Before Mating - 2</vt:lpstr>
      <vt:lpstr>Synchronised Breeding / Breeding out of Season</vt:lpstr>
      <vt:lpstr>Synchronised Breeding - 2</vt:lpstr>
      <vt:lpstr>Oestrous &amp; Pregnancy</vt:lpstr>
      <vt:lpstr>Oestrous &amp; Pregnancy - 2</vt:lpstr>
      <vt:lpstr>Mating</vt:lpstr>
      <vt:lpstr>PowerPoint Presentation</vt:lpstr>
      <vt:lpstr>Mating -2</vt:lpstr>
      <vt:lpstr>Note: Mating Ewe Lambs</vt:lpstr>
      <vt:lpstr>After Mating</vt:lpstr>
      <vt:lpstr>Late Pregnancy</vt:lpstr>
      <vt:lpstr>Late Pregnancy - 2</vt:lpstr>
      <vt:lpstr>PowerPoint Presentation</vt:lpstr>
      <vt:lpstr>Late Pregnancy - 3</vt:lpstr>
      <vt:lpstr>Late Pregnancy - 4</vt:lpstr>
      <vt:lpstr>Care Before Lambing</vt:lpstr>
    </vt:vector>
  </TitlesOfParts>
  <Company>St. Columba's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Sheep 2</dc:title>
  <dc:creator>Humphrey Jones</dc:creator>
  <cp:lastModifiedBy>Humphrey Jones</cp:lastModifiedBy>
  <cp:revision>5</cp:revision>
  <dcterms:created xsi:type="dcterms:W3CDTF">2016-11-07T11:35:46Z</dcterms:created>
  <dcterms:modified xsi:type="dcterms:W3CDTF">2016-11-08T20:00:41Z</dcterms:modified>
</cp:coreProperties>
</file>