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57"/>
  </p:notesMasterIdLst>
  <p:handoutMasterIdLst>
    <p:handoutMasterId r:id="rId58"/>
  </p:handoutMasterIdLst>
  <p:sldIdLst>
    <p:sldId id="435" r:id="rId2"/>
    <p:sldId id="372" r:id="rId3"/>
    <p:sldId id="373" r:id="rId4"/>
    <p:sldId id="374" r:id="rId5"/>
    <p:sldId id="375" r:id="rId6"/>
    <p:sldId id="376" r:id="rId7"/>
    <p:sldId id="377" r:id="rId8"/>
    <p:sldId id="436" r:id="rId9"/>
    <p:sldId id="437" r:id="rId10"/>
    <p:sldId id="438" r:id="rId11"/>
    <p:sldId id="439" r:id="rId12"/>
    <p:sldId id="440" r:id="rId13"/>
    <p:sldId id="441" r:id="rId14"/>
    <p:sldId id="378" r:id="rId15"/>
    <p:sldId id="379" r:id="rId16"/>
    <p:sldId id="380" r:id="rId17"/>
    <p:sldId id="432" r:id="rId18"/>
    <p:sldId id="381" r:id="rId19"/>
    <p:sldId id="383" r:id="rId20"/>
    <p:sldId id="384" r:id="rId21"/>
    <p:sldId id="385" r:id="rId22"/>
    <p:sldId id="386" r:id="rId23"/>
    <p:sldId id="387" r:id="rId24"/>
    <p:sldId id="388" r:id="rId25"/>
    <p:sldId id="389" r:id="rId26"/>
    <p:sldId id="390" r:id="rId27"/>
    <p:sldId id="391" r:id="rId28"/>
    <p:sldId id="392" r:id="rId29"/>
    <p:sldId id="442" r:id="rId30"/>
    <p:sldId id="394" r:id="rId31"/>
    <p:sldId id="397" r:id="rId32"/>
    <p:sldId id="398" r:id="rId33"/>
    <p:sldId id="399" r:id="rId34"/>
    <p:sldId id="402" r:id="rId35"/>
    <p:sldId id="405" r:id="rId36"/>
    <p:sldId id="406" r:id="rId37"/>
    <p:sldId id="407" r:id="rId38"/>
    <p:sldId id="408" r:id="rId39"/>
    <p:sldId id="409" r:id="rId40"/>
    <p:sldId id="410" r:id="rId41"/>
    <p:sldId id="413" r:id="rId42"/>
    <p:sldId id="414" r:id="rId43"/>
    <p:sldId id="415" r:id="rId44"/>
    <p:sldId id="419" r:id="rId45"/>
    <p:sldId id="420" r:id="rId46"/>
    <p:sldId id="422" r:id="rId47"/>
    <p:sldId id="423" r:id="rId48"/>
    <p:sldId id="443" r:id="rId49"/>
    <p:sldId id="425" r:id="rId50"/>
    <p:sldId id="426" r:id="rId51"/>
    <p:sldId id="427" r:id="rId52"/>
    <p:sldId id="428" r:id="rId53"/>
    <p:sldId id="429" r:id="rId54"/>
    <p:sldId id="430" r:id="rId55"/>
    <p:sldId id="431" r:id="rId56"/>
  </p:sldIdLst>
  <p:sldSz cx="9144000" cy="5143500" type="screen16x9"/>
  <p:notesSz cx="6834188" cy="99790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gh Tower Text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gh Tower Text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gh Tower Text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gh Tower Text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gh Tower Text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igh Tower Text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igh Tower Text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igh Tower Text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igh Tower Text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  <a:srgbClr val="FFCC66"/>
    <a:srgbClr val="FFCC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4" autoAdjust="0"/>
    <p:restoredTop sz="94700" autoAdjust="0"/>
  </p:normalViewPr>
  <p:slideViewPr>
    <p:cSldViewPr>
      <p:cViewPr varScale="1">
        <p:scale>
          <a:sx n="114" d="100"/>
          <a:sy n="114" d="100"/>
        </p:scale>
        <p:origin x="-856" y="-10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56" y="1996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notesMaster" Target="notesMasters/notesMaster1.xml"/><Relationship Id="rId58" Type="http://schemas.openxmlformats.org/officeDocument/2006/relationships/handoutMaster" Target="handoutMasters/handoutMaster1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61517" cy="499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0" tIns="48295" rIns="96590" bIns="48295" numCol="1" anchor="t" anchorCtr="0" compatLnSpc="1">
            <a:prstTxWarp prst="textNoShape">
              <a:avLst/>
            </a:prstTxWarp>
          </a:bodyPr>
          <a:lstStyle>
            <a:lvl1pPr algn="l" defTabSz="965044">
              <a:defRPr sz="13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1580" y="1"/>
            <a:ext cx="2961517" cy="499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0" tIns="48295" rIns="96590" bIns="48295" numCol="1" anchor="t" anchorCtr="0" compatLnSpc="1">
            <a:prstTxWarp prst="textNoShape">
              <a:avLst/>
            </a:prstTxWarp>
          </a:bodyPr>
          <a:lstStyle>
            <a:lvl1pPr algn="r" defTabSz="965044">
              <a:defRPr sz="13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77614"/>
            <a:ext cx="2961517" cy="499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0" tIns="48295" rIns="96590" bIns="48295" numCol="1" anchor="b" anchorCtr="0" compatLnSpc="1">
            <a:prstTxWarp prst="textNoShape">
              <a:avLst/>
            </a:prstTxWarp>
          </a:bodyPr>
          <a:lstStyle>
            <a:lvl1pPr algn="l" defTabSz="965044">
              <a:defRPr sz="13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1580" y="9477614"/>
            <a:ext cx="2961517" cy="499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0" tIns="48295" rIns="96590" bIns="48295" numCol="1" anchor="b" anchorCtr="0" compatLnSpc="1">
            <a:prstTxWarp prst="textNoShape">
              <a:avLst/>
            </a:prstTxWarp>
          </a:bodyPr>
          <a:lstStyle>
            <a:lvl1pPr algn="r" defTabSz="965044">
              <a:defRPr sz="1300">
                <a:cs typeface="+mn-cs"/>
              </a:defRPr>
            </a:lvl1pPr>
          </a:lstStyle>
          <a:p>
            <a:pPr>
              <a:defRPr/>
            </a:pPr>
            <a:fld id="{A98D6278-03B8-4106-BE5D-A5D1974993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023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61517" cy="499069"/>
          </a:xfrm>
          <a:prstGeom prst="rect">
            <a:avLst/>
          </a:prstGeom>
        </p:spPr>
        <p:txBody>
          <a:bodyPr vert="horz" lIns="92031" tIns="46015" rIns="92031" bIns="46015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71580" y="1"/>
            <a:ext cx="2961517" cy="499069"/>
          </a:xfrm>
          <a:prstGeom prst="rect">
            <a:avLst/>
          </a:prstGeom>
        </p:spPr>
        <p:txBody>
          <a:bodyPr vert="horz" lIns="92031" tIns="46015" rIns="92031" bIns="46015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83A72B66-4F04-4779-9B72-135D439CDEBD}" type="datetimeFigureOut">
              <a:rPr lang="en-IE"/>
              <a:pPr>
                <a:defRPr/>
              </a:pPr>
              <a:t>08/11/16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6125"/>
            <a:ext cx="6659562" cy="3746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1" tIns="46015" rIns="92031" bIns="46015" rtlCol="0" anchor="ctr"/>
          <a:lstStyle/>
          <a:p>
            <a:pPr lvl="0"/>
            <a:endParaRPr lang="en-IE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3092" y="4739979"/>
            <a:ext cx="5468005" cy="4491614"/>
          </a:xfrm>
          <a:prstGeom prst="rect">
            <a:avLst/>
          </a:prstGeom>
        </p:spPr>
        <p:txBody>
          <a:bodyPr vert="horz" lIns="92031" tIns="46015" rIns="92031" bIns="4601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E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77614"/>
            <a:ext cx="2961517" cy="499068"/>
          </a:xfrm>
          <a:prstGeom prst="rect">
            <a:avLst/>
          </a:prstGeom>
        </p:spPr>
        <p:txBody>
          <a:bodyPr vert="horz" lIns="92031" tIns="46015" rIns="92031" bIns="46015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71580" y="9477614"/>
            <a:ext cx="2961517" cy="499068"/>
          </a:xfrm>
          <a:prstGeom prst="rect">
            <a:avLst/>
          </a:prstGeom>
        </p:spPr>
        <p:txBody>
          <a:bodyPr vert="horz" lIns="92031" tIns="46015" rIns="92031" bIns="46015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4C778300-C776-42F0-8D10-D73EE9B9C138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32878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7313" y="746125"/>
            <a:ext cx="6659562" cy="37465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IE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4E172BE-5C23-4C20-A4D0-1443DBBBAB5B}" type="slidenum">
              <a:rPr lang="en-IE"/>
              <a:pPr/>
              <a:t>22</a:t>
            </a:fld>
            <a:endParaRPr lang="en-I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7313" y="746125"/>
            <a:ext cx="6659562" cy="37465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IE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FE1E4A1-5D8F-480D-89AB-49642B0EC258}" type="slidenum">
              <a:rPr lang="en-IE"/>
              <a:pPr/>
              <a:t>23</a:t>
            </a:fld>
            <a:endParaRPr lang="en-I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7313" y="746125"/>
            <a:ext cx="6659562" cy="37465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IE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DAF3CC0-EAB6-4EDB-B145-80B978C982CD}" type="slidenum">
              <a:rPr lang="en-IE"/>
              <a:pPr/>
              <a:t>34</a:t>
            </a:fld>
            <a:endParaRPr lang="en-I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14299"/>
            <a:ext cx="1981200" cy="4917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15442"/>
            <a:ext cx="6705600" cy="4914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0400" y="195486"/>
            <a:ext cx="1981200" cy="4752528"/>
          </a:xfrm>
        </p:spPr>
        <p:txBody>
          <a:bodyPr vert="vert270" anchor="ctr">
            <a:normAutofit/>
          </a:bodyPr>
          <a:lstStyle>
            <a:lvl1pPr marL="0" indent="0" algn="ctr">
              <a:buNone/>
              <a:defRPr sz="3200" b="1">
                <a:solidFill>
                  <a:srgbClr val="FFFFFF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 smtClean="0"/>
              <a:t>Leaving Certificate Biology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2411760" y="4029912"/>
            <a:ext cx="2133600" cy="54006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/>
                </a:solidFill>
                <a:latin typeface="Century Gothic"/>
                <a:cs typeface="Century Gothic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835696" y="4785996"/>
            <a:ext cx="3352800" cy="20574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23528" y="2334276"/>
            <a:ext cx="6324600" cy="1371600"/>
          </a:xfrm>
        </p:spPr>
        <p:txBody>
          <a:bodyPr/>
          <a:lstStyle>
            <a:lvl1pPr algn="ctr">
              <a:defRPr sz="4200" spc="150" baseline="0"/>
            </a:lvl1pPr>
          </a:lstStyle>
          <a:p>
            <a:r>
              <a:rPr lang="ga-IE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Large Pic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303498"/>
            <a:ext cx="3297496" cy="1705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0888" y="4767263"/>
            <a:ext cx="2133600" cy="20574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67AD28B-3516-4B3F-8CE1-9B4D298F6CDC}" type="datetimeFigureOut">
              <a:rPr lang="en-US" smtClean="0"/>
              <a:pPr>
                <a:defRPr/>
              </a:pPr>
              <a:t>08/11/16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4680" y="4766310"/>
            <a:ext cx="582966" cy="20574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D275D4A-0DC6-41DC-8974-77DCC58FB5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10489"/>
            <a:ext cx="6705600" cy="49171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10489"/>
            <a:ext cx="1956046" cy="49171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05979"/>
            <a:ext cx="1676400" cy="4388644"/>
          </a:xfrm>
        </p:spPr>
        <p:txBody>
          <a:bodyPr vert="eaVert"/>
          <a:lstStyle/>
          <a:p>
            <a:r>
              <a:rPr lang="ga-I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0888" y="4767263"/>
            <a:ext cx="2133600" cy="20574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D860821-EC8A-41E7-9474-6DE89EEDF4F2}" type="datetimeFigureOut">
              <a:rPr lang="en-US" smtClean="0"/>
              <a:pPr>
                <a:defRPr/>
              </a:pPr>
              <a:t>08/11/16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4680" y="4766310"/>
            <a:ext cx="582966" cy="2057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72F64DEF-25D3-4DFD-995E-C3C99D39E1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/>
          <a:p>
            <a:r>
              <a:rPr lang="ga-IE" smtClean="0"/>
              <a:t>Click icon to add clip art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9404B-8BFE-4A0C-B1DF-4F79C6E419B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0888" y="4767263"/>
            <a:ext cx="2133600" cy="20574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D3C1FDA-4B7E-4290-BB76-B57EE4F8E172}" type="datetimeFigureOut">
              <a:rPr lang="en-US" smtClean="0"/>
              <a:pPr>
                <a:defRPr/>
              </a:pPr>
              <a:t>08/11/16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4680" y="4766310"/>
            <a:ext cx="582966" cy="20574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10BB96F-B095-41A0-881E-632B1D74F5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71500" y="957264"/>
            <a:ext cx="8001000" cy="7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14299"/>
            <a:ext cx="1981200" cy="49171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15442"/>
            <a:ext cx="6705600" cy="4914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800" y="2169208"/>
            <a:ext cx="1600201" cy="123444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370888" y="4767263"/>
            <a:ext cx="2133600" cy="2057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97D7F02-9096-425C-9523-FE35A9637B18}" type="datetimeFigureOut">
              <a:rPr lang="en-US" smtClean="0"/>
              <a:pPr>
                <a:defRPr/>
              </a:pPr>
              <a:t>08/11/16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234680" y="4766310"/>
            <a:ext cx="582966" cy="2057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DA87C872-C48C-4952-9876-336E38CC50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169208"/>
            <a:ext cx="6324600" cy="123444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ga-I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9304"/>
            <a:ext cx="4038600" cy="330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89304"/>
            <a:ext cx="4038600" cy="330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0888" y="4767263"/>
            <a:ext cx="2133600" cy="20574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7F8B49A-5662-4413-9E34-80AD6A0D00C5}" type="datetimeFigureOut">
              <a:rPr lang="en-US" smtClean="0"/>
              <a:pPr>
                <a:defRPr/>
              </a:pPr>
              <a:t>08/11/16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34680" y="4766310"/>
            <a:ext cx="582966" cy="20574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6DCD847-E69A-40B7-B545-41B8107452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1828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4040188" cy="27658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91828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28800"/>
            <a:ext cx="4041775" cy="27658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70888" y="4767263"/>
            <a:ext cx="2133600" cy="20574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6CE1C94-1C0A-4042-8C15-348074B5AE0C}" type="datetimeFigureOut">
              <a:rPr lang="en-US" smtClean="0"/>
              <a:pPr>
                <a:defRPr/>
              </a:pPr>
              <a:t>08/11/16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234680" y="4766310"/>
            <a:ext cx="582966" cy="20574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62A6448-8B06-43F3-B539-9D4B503E753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70888" y="4767263"/>
            <a:ext cx="2133600" cy="20574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253B6AE-ACDA-46E4-8329-1C36CF88817E}" type="datetimeFigureOut">
              <a:rPr lang="en-US" smtClean="0"/>
              <a:pPr>
                <a:defRPr/>
              </a:pPr>
              <a:t>08/11/16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34680" y="4766310"/>
            <a:ext cx="582966" cy="20574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522017A-173B-4551-AFC2-BD719262B1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13189"/>
            <a:ext cx="8831802" cy="49171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70888" y="4767263"/>
            <a:ext cx="2133600" cy="20574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F0D2595-918A-4714-ADCC-093CC54DFEDB}" type="datetimeFigureOut">
              <a:rPr lang="en-US" smtClean="0"/>
              <a:pPr>
                <a:defRPr/>
              </a:pPr>
              <a:t>08/11/16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34680" y="4766310"/>
            <a:ext cx="582966" cy="20574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47FC075-B2BF-473B-91DC-9B60A2201F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13157"/>
            <a:ext cx="1981200" cy="4917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14300"/>
            <a:ext cx="6705600" cy="4914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600"/>
            <a:ext cx="586740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1597914"/>
            <a:ext cx="1673352" cy="2112264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0888" y="4767263"/>
            <a:ext cx="2133600" cy="20574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37728F5-4FB6-49CC-BFB5-10AC2B1BAEE9}" type="datetimeFigureOut">
              <a:rPr lang="en-US" smtClean="0"/>
              <a:pPr>
                <a:defRPr/>
              </a:pPr>
              <a:t>08/11/16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34680" y="4766310"/>
            <a:ext cx="582966" cy="205740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537DDF4-06BA-455C-B818-08E8FA31CA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342900"/>
            <a:ext cx="1675660" cy="1255014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ga-IE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13157"/>
            <a:ext cx="1981200" cy="49171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14300"/>
            <a:ext cx="6705600" cy="49149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ga-IE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1600200"/>
            <a:ext cx="1676400" cy="222885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0888" y="4767263"/>
            <a:ext cx="2133600" cy="20574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FE0D22B-79F9-4878-9A25-23158C1E1D19}" type="datetimeFigureOut">
              <a:rPr lang="en-US" smtClean="0"/>
              <a:pPr>
                <a:defRPr/>
              </a:pPr>
              <a:t>08/11/16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34680" y="4766310"/>
            <a:ext cx="582966" cy="20574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56E1AE7-5E58-4130-A6CA-285E17E40B0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345186"/>
            <a:ext cx="1676400" cy="1255014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ga-IE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226228"/>
            <a:ext cx="8831802" cy="37841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14301"/>
            <a:ext cx="8814047" cy="10098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66885"/>
            <a:ext cx="8381260" cy="7907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ga-I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289303"/>
            <a:ext cx="8407893" cy="3305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4767263"/>
            <a:ext cx="3352800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  <a:latin typeface="Century Gothic"/>
                <a:cs typeface="Century Gothic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Century Gothic"/>
          <a:ea typeface="+mj-ea"/>
          <a:cs typeface="Century Gothic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Century Gothic"/>
          <a:ea typeface="+mn-ea"/>
          <a:cs typeface="Century Gothic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Century Gothic"/>
          <a:ea typeface="+mn-ea"/>
          <a:cs typeface="Century Gothic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Century Gothic"/>
          <a:ea typeface="+mn-ea"/>
          <a:cs typeface="Century Gothic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Century Gothic"/>
          <a:ea typeface="+mn-ea"/>
          <a:cs typeface="Century Gothic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Century Gothic"/>
          <a:ea typeface="+mn-ea"/>
          <a:cs typeface="Century Gothic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jpeg"/><Relationship Id="rId3" Type="http://schemas.microsoft.com/office/2007/relationships/hdphoto" Target="../media/hdphoto1.wdp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3" Type="http://schemas.openxmlformats.org/officeDocument/2006/relationships/image" Target="../media/image28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1788" y="2680097"/>
            <a:ext cx="6400800" cy="1295400"/>
          </a:xfrm>
        </p:spPr>
        <p:txBody>
          <a:bodyPr vert="horz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r>
              <a:rPr lang="en-GB" sz="4000" dirty="0" smtClean="0">
                <a:latin typeface="Century Gothic"/>
                <a:ea typeface="+mn-ea"/>
                <a:cs typeface="Century Gothic"/>
              </a:rPr>
              <a:t>Pig Production</a:t>
            </a:r>
            <a:endParaRPr lang="en-GB" sz="4000" dirty="0">
              <a:latin typeface="Century Gothic"/>
              <a:ea typeface="+mn-ea"/>
              <a:cs typeface="Century Gothic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7452324" y="249492"/>
            <a:ext cx="1004293" cy="4644516"/>
          </a:xfrm>
        </p:spPr>
        <p:txBody>
          <a:bodyPr vert="vert27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>
                <a:latin typeface="Century Gothic"/>
                <a:ea typeface="+mj-ea"/>
                <a:cs typeface="Century Gothic"/>
              </a:rPr>
              <a:t>Leaving Certificate Agricultural </a:t>
            </a:r>
            <a:r>
              <a:rPr lang="en-GB" sz="3200" dirty="0">
                <a:latin typeface="Century Gothic"/>
                <a:ea typeface="+mj-ea"/>
                <a:cs typeface="Century Gothic"/>
              </a:rPr>
              <a:t>Science</a:t>
            </a:r>
          </a:p>
        </p:txBody>
      </p:sp>
    </p:spTree>
    <p:extLst>
      <p:ext uri="{BB962C8B-B14F-4D97-AF65-F5344CB8AC3E}">
        <p14:creationId xmlns:p14="http://schemas.microsoft.com/office/powerpoint/2010/main" val="273973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Duroc</a:t>
            </a:r>
            <a:endParaRPr lang="en-IE" dirty="0"/>
          </a:p>
        </p:txBody>
      </p:sp>
      <p:pic>
        <p:nvPicPr>
          <p:cNvPr id="3" name="Picture 2" descr="46689452Duro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1333497"/>
            <a:ext cx="5867724" cy="361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68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Gloucestor Old Spot</a:t>
            </a:r>
            <a:endParaRPr lang="en-IE" dirty="0"/>
          </a:p>
        </p:txBody>
      </p:sp>
      <p:pic>
        <p:nvPicPr>
          <p:cNvPr id="3" name="Picture 2" descr="1473108691576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6304" y="1419622"/>
            <a:ext cx="58420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78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Tamworth</a:t>
            </a:r>
            <a:endParaRPr lang="en-IE" dirty="0"/>
          </a:p>
        </p:txBody>
      </p:sp>
      <p:pic>
        <p:nvPicPr>
          <p:cNvPr id="3" name="Picture 2" descr="History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52" y="1419624"/>
            <a:ext cx="6079603" cy="324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099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Piétrain</a:t>
            </a:r>
            <a:endParaRPr lang="en-IE" dirty="0"/>
          </a:p>
        </p:txBody>
      </p:sp>
      <p:pic>
        <p:nvPicPr>
          <p:cNvPr id="3" name="Picture 2" descr="54325efcd00bf2674322744c07d8bd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4" y="1449036"/>
            <a:ext cx="5572309" cy="342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986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381004" y="1289304"/>
            <a:ext cx="8407893" cy="3586703"/>
          </a:xfrm>
        </p:spPr>
        <p:txBody>
          <a:bodyPr/>
          <a:lstStyle/>
          <a:p>
            <a:r>
              <a:rPr lang="en-IE" dirty="0" smtClean="0">
                <a:latin typeface="Century Gothic"/>
                <a:cs typeface="Century Gothic"/>
              </a:rPr>
              <a:t>Monogastric</a:t>
            </a:r>
          </a:p>
          <a:p>
            <a:r>
              <a:rPr lang="en-IE" dirty="0" smtClean="0">
                <a:latin typeface="Century Gothic"/>
                <a:cs typeface="Century Gothic"/>
              </a:rPr>
              <a:t>Bonhams weighs 1.0 – 1.5 kg at birth.</a:t>
            </a:r>
          </a:p>
          <a:p>
            <a:r>
              <a:rPr lang="en-IE" dirty="0" smtClean="0">
                <a:latin typeface="Century Gothic"/>
                <a:cs typeface="Century Gothic"/>
              </a:rPr>
              <a:t>Average litter size is 11.</a:t>
            </a:r>
          </a:p>
          <a:p>
            <a:r>
              <a:rPr lang="en-IE" dirty="0" smtClean="0">
                <a:latin typeface="Century Gothic"/>
                <a:cs typeface="Century Gothic"/>
              </a:rPr>
              <a:t>Bonhams reach slaughter weight of 82kg in 6 mths. (reared indoors)</a:t>
            </a:r>
          </a:p>
          <a:p>
            <a:r>
              <a:rPr lang="en-IE" dirty="0" smtClean="0">
                <a:latin typeface="Century Gothic"/>
                <a:cs typeface="Century Gothic"/>
              </a:rPr>
              <a:t>Both sexes reach puberty at 6 months</a:t>
            </a:r>
          </a:p>
          <a:p>
            <a:r>
              <a:rPr lang="en-IE" dirty="0" smtClean="0">
                <a:latin typeface="Century Gothic"/>
                <a:cs typeface="Century Gothic"/>
              </a:rPr>
              <a:t>Fully mature pigs weigh 140-200kg</a:t>
            </a:r>
          </a:p>
          <a:p>
            <a:r>
              <a:rPr lang="en-IE" dirty="0" smtClean="0">
                <a:latin typeface="Century Gothic"/>
                <a:cs typeface="Century Gothic"/>
              </a:rPr>
              <a:t>Even toe ungulates</a:t>
            </a:r>
          </a:p>
          <a:p>
            <a:r>
              <a:rPr lang="en-IE" dirty="0" smtClean="0">
                <a:latin typeface="Century Gothic"/>
                <a:cs typeface="Century Gothic"/>
              </a:rPr>
              <a:t>Phylum Chordata</a:t>
            </a:r>
          </a:p>
          <a:p>
            <a:pPr>
              <a:buFont typeface="Wingdings" pitchFamily="2" charset="2"/>
              <a:buNone/>
            </a:pPr>
            <a:endParaRPr lang="en-GB" dirty="0" smtClean="0">
              <a:latin typeface="Century Gothic"/>
              <a:cs typeface="Century Gothic"/>
            </a:endParaRPr>
          </a:p>
        </p:txBody>
      </p:sp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IE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PIG FACTS</a:t>
            </a:r>
            <a:endParaRPr lang="en-GB" dirty="0">
              <a:solidFill>
                <a:schemeClr val="accent1">
                  <a:lumMod val="20000"/>
                  <a:lumOff val="80000"/>
                </a:schemeClr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381001" y="1289304"/>
            <a:ext cx="4911080" cy="3586703"/>
          </a:xfrm>
        </p:spPr>
        <p:txBody>
          <a:bodyPr/>
          <a:lstStyle/>
          <a:p>
            <a:r>
              <a:rPr lang="en-IE" dirty="0" smtClean="0">
                <a:latin typeface="Century Gothic"/>
                <a:cs typeface="Century Gothic"/>
              </a:rPr>
              <a:t>Gestation Period114 days (3 months, 3 Weeks, 3 Days)</a:t>
            </a:r>
          </a:p>
          <a:p>
            <a:r>
              <a:rPr lang="en-IE" dirty="0" smtClean="0">
                <a:latin typeface="Century Gothic"/>
                <a:cs typeface="Century Gothic"/>
              </a:rPr>
              <a:t>Oestrous cycle is 21 days </a:t>
            </a:r>
          </a:p>
          <a:p>
            <a:r>
              <a:rPr lang="en-IE" dirty="0" smtClean="0">
                <a:latin typeface="Century Gothic"/>
                <a:cs typeface="Century Gothic"/>
              </a:rPr>
              <a:t>Lasts 2-3 days</a:t>
            </a:r>
          </a:p>
          <a:p>
            <a:pPr>
              <a:buFont typeface="Wingdings" pitchFamily="2" charset="2"/>
              <a:buNone/>
            </a:pPr>
            <a:endParaRPr lang="en-GB" dirty="0" smtClean="0">
              <a:latin typeface="Century Gothic"/>
              <a:cs typeface="Century Gothic"/>
            </a:endParaRPr>
          </a:p>
        </p:txBody>
      </p:sp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IE" dirty="0" smtClean="0">
                <a:solidFill>
                  <a:srgbClr val="ECEFDF"/>
                </a:solidFill>
                <a:latin typeface="Century Gothic"/>
                <a:cs typeface="Century Gothic"/>
              </a:rPr>
              <a:t>Gestation &amp; Oestrous</a:t>
            </a:r>
            <a:endParaRPr lang="en-GB" dirty="0">
              <a:solidFill>
                <a:srgbClr val="ECEFDF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1"/>
          <p:cNvSpPr>
            <a:spLocks noGrp="1"/>
          </p:cNvSpPr>
          <p:nvPr>
            <p:ph idx="1"/>
          </p:nvPr>
        </p:nvSpPr>
        <p:spPr>
          <a:xfrm>
            <a:off x="468313" y="1168004"/>
            <a:ext cx="8229600" cy="3124200"/>
          </a:xfrm>
        </p:spPr>
        <p:txBody>
          <a:bodyPr/>
          <a:lstStyle/>
          <a:p>
            <a:r>
              <a:rPr lang="en-IE" smtClean="0">
                <a:latin typeface="Century Gothic"/>
                <a:cs typeface="Century Gothic"/>
              </a:rPr>
              <a:t>Incisors, Canines, Premolars, Molars.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IE" dirty="0" smtClean="0">
                <a:solidFill>
                  <a:srgbClr val="ECEFDF"/>
                </a:solidFill>
                <a:latin typeface="Century Gothic"/>
                <a:cs typeface="Century Gothic"/>
              </a:rPr>
              <a:t>DENTAL FORMULA- PIG</a:t>
            </a:r>
            <a:endParaRPr lang="en-IE" dirty="0">
              <a:solidFill>
                <a:srgbClr val="ECEFDF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63713" y="2139555"/>
            <a:ext cx="5543550" cy="2159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E" sz="6600" u="sng" dirty="0">
                <a:latin typeface="Arial" pitchFamily="34" charset="0"/>
                <a:cs typeface="Arial" pitchFamily="34" charset="0"/>
              </a:rPr>
              <a:t>3 1 4 3</a:t>
            </a:r>
          </a:p>
          <a:p>
            <a:pPr algn="ctr">
              <a:defRPr/>
            </a:pPr>
            <a:r>
              <a:rPr lang="en-IE" sz="6600" dirty="0">
                <a:latin typeface="Arial" pitchFamily="34" charset="0"/>
                <a:cs typeface="Arial" pitchFamily="34" charset="0"/>
              </a:rPr>
              <a:t>3 1 4 3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6011863" y="2733678"/>
            <a:ext cx="1008062" cy="7560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E" sz="2400" dirty="0">
                <a:latin typeface="Arial" pitchFamily="34" charset="0"/>
                <a:cs typeface="Arial" pitchFamily="34" charset="0"/>
              </a:rPr>
              <a:t>X 2</a:t>
            </a:r>
          </a:p>
        </p:txBody>
      </p:sp>
    </p:spTree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93" y="1168005"/>
            <a:ext cx="8378825" cy="2807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2" descr="http://tbc.school.nz/elearning/localsites/science/subjects/gen_sci/form_3/big_Mac/resources/teeth_typ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53" y="789552"/>
            <a:ext cx="6684235" cy="37598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mtClean="0">
                <a:latin typeface="Century Gothic"/>
                <a:cs typeface="Century Gothic"/>
              </a:rPr>
              <a:t>Name 2 pig breeds and state their charectoristcs.</a:t>
            </a:r>
          </a:p>
          <a:p>
            <a:r>
              <a:rPr lang="en-IE" smtClean="0">
                <a:latin typeface="Century Gothic"/>
                <a:cs typeface="Century Gothic"/>
              </a:rPr>
              <a:t>What is the average weight at birth of a bonham?</a:t>
            </a:r>
          </a:p>
          <a:p>
            <a:r>
              <a:rPr lang="en-IE" smtClean="0">
                <a:latin typeface="Century Gothic"/>
                <a:cs typeface="Century Gothic"/>
              </a:rPr>
              <a:t>What is the gestation period of a sow?</a:t>
            </a:r>
          </a:p>
          <a:p>
            <a:r>
              <a:rPr lang="en-IE" smtClean="0">
                <a:latin typeface="Century Gothic"/>
                <a:cs typeface="Century Gothic"/>
              </a:rPr>
              <a:t>What is the length of the oestrous of a sow?</a:t>
            </a:r>
          </a:p>
          <a:p>
            <a:r>
              <a:rPr lang="en-IE" smtClean="0">
                <a:latin typeface="Century Gothic"/>
                <a:cs typeface="Century Gothic"/>
              </a:rPr>
              <a:t>How long does it last?</a:t>
            </a:r>
          </a:p>
          <a:p>
            <a:r>
              <a:rPr lang="en-IE" smtClean="0">
                <a:latin typeface="Century Gothic"/>
                <a:cs typeface="Century Gothic"/>
              </a:rPr>
              <a:t>What is the average litter size?</a:t>
            </a:r>
          </a:p>
          <a:p>
            <a:endParaRPr lang="en-IE" smtClean="0">
              <a:latin typeface="Century Gothic"/>
              <a:cs typeface="Century Gothic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IE" dirty="0" smtClean="0">
                <a:solidFill>
                  <a:srgbClr val="ECEFDF"/>
                </a:solidFill>
                <a:latin typeface="Century Gothic"/>
                <a:cs typeface="Century Gothic"/>
              </a:rPr>
              <a:t>Learning Check....</a:t>
            </a:r>
            <a:endParaRPr lang="en-IE" dirty="0">
              <a:solidFill>
                <a:srgbClr val="ECEFDF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3"/>
          <p:cNvSpPr>
            <a:spLocks noGrp="1"/>
          </p:cNvSpPr>
          <p:nvPr>
            <p:ph idx="1"/>
          </p:nvPr>
        </p:nvSpPr>
        <p:spPr>
          <a:xfrm>
            <a:off x="381004" y="1289303"/>
            <a:ext cx="8407893" cy="3514695"/>
          </a:xfrm>
        </p:spPr>
        <p:txBody>
          <a:bodyPr>
            <a:normAutofit lnSpcReduction="10000"/>
          </a:bodyPr>
          <a:lstStyle/>
          <a:p>
            <a:r>
              <a:rPr lang="en-IE" dirty="0" smtClean="0">
                <a:latin typeface="Century Gothic"/>
                <a:cs typeface="Century Gothic"/>
              </a:rPr>
              <a:t>In this unit you will learn about</a:t>
            </a:r>
          </a:p>
          <a:p>
            <a:pPr lvl="1">
              <a:lnSpc>
                <a:spcPct val="150000"/>
              </a:lnSpc>
            </a:pPr>
            <a:r>
              <a:rPr lang="en-IE" dirty="0" smtClean="0">
                <a:latin typeface="Century Gothic"/>
                <a:cs typeface="Century Gothic"/>
              </a:rPr>
              <a:t>Breeds of Pig and their Characteristics.</a:t>
            </a:r>
          </a:p>
          <a:p>
            <a:pPr lvl="1">
              <a:lnSpc>
                <a:spcPct val="150000"/>
              </a:lnSpc>
            </a:pPr>
            <a:r>
              <a:rPr lang="en-IE" dirty="0" smtClean="0">
                <a:latin typeface="Century Gothic"/>
                <a:cs typeface="Century Gothic"/>
              </a:rPr>
              <a:t>Dental Formula</a:t>
            </a:r>
          </a:p>
          <a:p>
            <a:pPr lvl="1">
              <a:lnSpc>
                <a:spcPct val="150000"/>
              </a:lnSpc>
            </a:pPr>
            <a:r>
              <a:rPr lang="en-IE" dirty="0" smtClean="0">
                <a:latin typeface="Century Gothic"/>
                <a:cs typeface="Century Gothic"/>
              </a:rPr>
              <a:t>Gestation period, oestrous cycle (duration &amp; length)</a:t>
            </a:r>
          </a:p>
          <a:p>
            <a:pPr lvl="1">
              <a:lnSpc>
                <a:spcPct val="150000"/>
              </a:lnSpc>
            </a:pPr>
            <a:r>
              <a:rPr lang="en-IE" dirty="0" smtClean="0">
                <a:latin typeface="Century Gothic"/>
                <a:cs typeface="Century Gothic"/>
              </a:rPr>
              <a:t>Target weights.</a:t>
            </a:r>
          </a:p>
          <a:p>
            <a:pPr lvl="1">
              <a:lnSpc>
                <a:spcPct val="150000"/>
              </a:lnSpc>
            </a:pPr>
            <a:r>
              <a:rPr lang="en-IE" dirty="0" smtClean="0">
                <a:latin typeface="Century Gothic"/>
                <a:cs typeface="Century Gothic"/>
              </a:rPr>
              <a:t>The management of a </a:t>
            </a:r>
            <a:r>
              <a:rPr lang="en-IE" dirty="0" err="1" smtClean="0">
                <a:latin typeface="Century Gothic"/>
                <a:cs typeface="Century Gothic"/>
              </a:rPr>
              <a:t>bonham</a:t>
            </a:r>
            <a:r>
              <a:rPr lang="en-IE" dirty="0" smtClean="0">
                <a:latin typeface="Century Gothic"/>
                <a:cs typeface="Century Gothic"/>
              </a:rPr>
              <a:t> from birth to slaughter.</a:t>
            </a:r>
          </a:p>
          <a:p>
            <a:pPr lvl="1">
              <a:lnSpc>
                <a:spcPct val="150000"/>
              </a:lnSpc>
            </a:pPr>
            <a:r>
              <a:rPr lang="en-IE" dirty="0" smtClean="0">
                <a:latin typeface="Century Gothic"/>
                <a:cs typeface="Century Gothic"/>
              </a:rPr>
              <a:t>The management of the dry and in young </a:t>
            </a:r>
            <a:r>
              <a:rPr lang="en-IE" dirty="0" err="1" smtClean="0">
                <a:latin typeface="Century Gothic"/>
                <a:cs typeface="Century Gothic"/>
              </a:rPr>
              <a:t>sow.</a:t>
            </a:r>
            <a:endParaRPr lang="en-IE" dirty="0" smtClean="0">
              <a:latin typeface="Century Gothic"/>
              <a:cs typeface="Century Gothic"/>
            </a:endParaRPr>
          </a:p>
          <a:p>
            <a:pPr lvl="1">
              <a:lnSpc>
                <a:spcPct val="150000"/>
              </a:lnSpc>
            </a:pPr>
            <a:r>
              <a:rPr lang="en-IE" dirty="0" smtClean="0">
                <a:latin typeface="Century Gothic"/>
                <a:cs typeface="Century Gothic"/>
              </a:rPr>
              <a:t>Diseases of pigs</a:t>
            </a:r>
          </a:p>
          <a:p>
            <a:pPr lvl="1">
              <a:lnSpc>
                <a:spcPct val="150000"/>
              </a:lnSpc>
            </a:pPr>
            <a:endParaRPr lang="en-IE" dirty="0" smtClean="0">
              <a:latin typeface="Century Gothic"/>
              <a:cs typeface="Century Gothic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IE" b="1" dirty="0" smtClean="0">
                <a:solidFill>
                  <a:schemeClr val="bg2"/>
                </a:solidFill>
                <a:latin typeface="Century Gothic"/>
                <a:cs typeface="Century Gothic"/>
              </a:rPr>
              <a:t>Learning Outcomes</a:t>
            </a:r>
            <a:endParaRPr lang="en-IE" b="1" dirty="0">
              <a:solidFill>
                <a:schemeClr val="bg2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89302"/>
            <a:ext cx="8407893" cy="3658711"/>
          </a:xfrm>
        </p:spPr>
        <p:txBody>
          <a:bodyPr>
            <a:normAutofit/>
          </a:bodyPr>
          <a:lstStyle/>
          <a:p>
            <a:r>
              <a:rPr lang="en-IE" sz="2200" dirty="0" smtClean="0">
                <a:latin typeface="Century Gothic"/>
                <a:cs typeface="Century Gothic"/>
              </a:rPr>
              <a:t>Is the ratio of food consumed to live weight gained.</a:t>
            </a:r>
          </a:p>
          <a:p>
            <a:r>
              <a:rPr lang="en-IE" sz="2200" dirty="0" smtClean="0">
                <a:latin typeface="Century Gothic"/>
                <a:cs typeface="Century Gothic"/>
              </a:rPr>
              <a:t>An FCR of 2 means that for every 2kg of food eaten an animal gains 1kg of live weight. </a:t>
            </a:r>
          </a:p>
          <a:p>
            <a:r>
              <a:rPr lang="en-IE" sz="2200" dirty="0" smtClean="0">
                <a:latin typeface="Century Gothic"/>
                <a:cs typeface="Century Gothic"/>
              </a:rPr>
              <a:t>Low FCR means good feed efficiency</a:t>
            </a:r>
          </a:p>
          <a:p>
            <a:r>
              <a:rPr lang="en-IE" sz="2200" dirty="0" smtClean="0">
                <a:latin typeface="Century Gothic"/>
                <a:cs typeface="Century Gothic"/>
              </a:rPr>
              <a:t>80% of costs are attributed to feed costs</a:t>
            </a:r>
          </a:p>
          <a:p>
            <a:r>
              <a:rPr lang="en-IE" sz="2200" dirty="0" smtClean="0">
                <a:latin typeface="Century Gothic"/>
                <a:cs typeface="Century Gothic"/>
              </a:rPr>
              <a:t>Aim FCR 1.75 weaners</a:t>
            </a:r>
          </a:p>
          <a:p>
            <a:r>
              <a:rPr lang="en-IE" sz="2200" dirty="0" smtClean="0">
                <a:latin typeface="Century Gothic"/>
                <a:cs typeface="Century Gothic"/>
              </a:rPr>
              <a:t>Aim FCR 3.25 for fatteners</a:t>
            </a:r>
            <a:endParaRPr lang="en-GB" sz="2200" dirty="0" smtClean="0">
              <a:latin typeface="Century Gothic"/>
              <a:cs typeface="Century Gothic"/>
            </a:endParaRPr>
          </a:p>
        </p:txBody>
      </p:sp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IE" dirty="0">
                <a:solidFill>
                  <a:srgbClr val="ECEFDF"/>
                </a:solidFill>
                <a:latin typeface="Century Gothic"/>
                <a:cs typeface="Century Gothic"/>
              </a:rPr>
              <a:t>Food Conversion Ratio</a:t>
            </a:r>
            <a:endParaRPr lang="en-GB" dirty="0">
              <a:solidFill>
                <a:srgbClr val="ECEFDF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221583"/>
            <a:ext cx="8229600" cy="3671888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IE" b="1" dirty="0" smtClean="0">
                <a:latin typeface="Century Gothic"/>
                <a:cs typeface="Century Gothic"/>
              </a:rPr>
              <a:t>Breed </a:t>
            </a:r>
            <a:r>
              <a:rPr lang="en-IE" dirty="0" smtClean="0">
                <a:latin typeface="Century Gothic"/>
                <a:cs typeface="Century Gothic"/>
              </a:rPr>
              <a:t>– boars can confer low FCR values to their offspring.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IE" b="1" dirty="0" smtClean="0">
                <a:latin typeface="Century Gothic"/>
                <a:cs typeface="Century Gothic"/>
              </a:rPr>
              <a:t>Health</a:t>
            </a:r>
            <a:r>
              <a:rPr lang="en-IE" dirty="0" smtClean="0">
                <a:latin typeface="Century Gothic"/>
                <a:cs typeface="Century Gothic"/>
              </a:rPr>
              <a:t>- only healthy pigs can fully achieve their potential to utilise feed efficiently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IE" b="1" dirty="0" smtClean="0">
                <a:latin typeface="Century Gothic"/>
                <a:cs typeface="Century Gothic"/>
              </a:rPr>
              <a:t>Housing</a:t>
            </a:r>
            <a:r>
              <a:rPr lang="en-IE" dirty="0" smtClean="0">
                <a:latin typeface="Century Gothic"/>
                <a:cs typeface="Century Gothic"/>
              </a:rPr>
              <a:t> – it is important to reduce heat loss so as the pig can use the food to put on flesh rather than trying to maintain constant temp. Well insulated houses. Infa –red lamps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IE" dirty="0" smtClean="0">
                <a:latin typeface="Century Gothic"/>
                <a:cs typeface="Century Gothic"/>
              </a:rPr>
              <a:t> </a:t>
            </a:r>
            <a:r>
              <a:rPr lang="en-IE" b="1" dirty="0" smtClean="0">
                <a:latin typeface="Century Gothic"/>
                <a:cs typeface="Century Gothic"/>
              </a:rPr>
              <a:t>Diet</a:t>
            </a:r>
            <a:r>
              <a:rPr lang="en-IE" dirty="0" smtClean="0">
                <a:latin typeface="Century Gothic"/>
                <a:cs typeface="Century Gothic"/>
              </a:rPr>
              <a:t>- range of rationed suited to bonhams, weaners &amp; fatteners. Rations should balanced quantities of energy, protein, minerals &amp; vitamins. Amount of Essential Amino Acids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IE" b="1" dirty="0" smtClean="0">
                <a:latin typeface="Century Gothic"/>
                <a:cs typeface="Century Gothic"/>
              </a:rPr>
              <a:t>Management skills of farmers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GB" dirty="0" smtClean="0">
              <a:latin typeface="Century Gothic"/>
              <a:cs typeface="Century Gothic"/>
            </a:endParaRPr>
          </a:p>
        </p:txBody>
      </p:sp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IE" dirty="0">
                <a:solidFill>
                  <a:srgbClr val="ECEFDF"/>
                </a:solidFill>
                <a:latin typeface="Century Gothic"/>
                <a:cs typeface="Century Gothic"/>
              </a:rPr>
              <a:t>Factors Affecting FCR</a:t>
            </a:r>
            <a:endParaRPr lang="en-GB" dirty="0">
              <a:solidFill>
                <a:srgbClr val="ECEFDF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IE" dirty="0" smtClean="0">
                <a:solidFill>
                  <a:srgbClr val="FFFFCC"/>
                </a:solidFill>
                <a:latin typeface="Century Gothic"/>
                <a:cs typeface="Century Gothic"/>
              </a:rPr>
              <a:t>Criss-Cross breeding</a:t>
            </a:r>
            <a:endParaRPr lang="en-IE" dirty="0">
              <a:solidFill>
                <a:srgbClr val="FFFFCC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6" name="Group 65"/>
          <p:cNvGraphicFramePr>
            <a:graphicFrameLocks noGrp="1"/>
          </p:cNvGraphicFramePr>
          <p:nvPr/>
        </p:nvGraphicFramePr>
        <p:xfrm>
          <a:off x="214318" y="1048944"/>
          <a:ext cx="8750177" cy="4146530"/>
        </p:xfrm>
        <a:graphic>
          <a:graphicData uri="http://schemas.openxmlformats.org/drawingml/2006/table">
            <a:tbl>
              <a:tblPr/>
              <a:tblGrid>
                <a:gridCol w="653541"/>
                <a:gridCol w="2420107"/>
                <a:gridCol w="2960604"/>
                <a:gridCol w="2715925"/>
              </a:tblGrid>
              <a:tr h="339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Sire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Dam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Progeny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Use of Progeny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06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LR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LW x LR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LR x (LW x LR)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All males and most females fattened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Selected females often kept for breeding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4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06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LW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LR x (LW x LR)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LW x (LR x LW x LR)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All males and most females fattened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Selected females often kept for breeding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3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I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34290" marB="3429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06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LR</a:t>
                      </a:r>
                    </a:p>
                  </a:txBody>
                  <a:tcPr marT="34290" marB="3429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LW x (LR x LW x LR)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LR x (LW x LR x LW x LR)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All males and most females fattened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Selected females often kept for breeding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 rot="10800000" flipV="1">
            <a:off x="1500188" y="1821658"/>
            <a:ext cx="2286000" cy="8036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V="1">
            <a:off x="1643063" y="3161110"/>
            <a:ext cx="2286000" cy="8036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1200152"/>
            <a:ext cx="7467600" cy="3655219"/>
          </a:xfrm>
        </p:spPr>
        <p:txBody>
          <a:bodyPr/>
          <a:lstStyle/>
          <a:p>
            <a:r>
              <a:rPr lang="en-IE" smtClean="0">
                <a:latin typeface="Century Gothic"/>
                <a:cs typeface="Century Gothic"/>
              </a:rPr>
              <a:t>Small numbers of purebred boars of each breed are kept</a:t>
            </a:r>
          </a:p>
          <a:p>
            <a:r>
              <a:rPr lang="en-IE" smtClean="0">
                <a:latin typeface="Century Gothic"/>
                <a:cs typeface="Century Gothic"/>
              </a:rPr>
              <a:t>Boars are mated alternatively with crossbred sows</a:t>
            </a:r>
          </a:p>
          <a:p>
            <a:r>
              <a:rPr lang="en-IE" smtClean="0">
                <a:latin typeface="Century Gothic"/>
                <a:cs typeface="Century Gothic"/>
              </a:rPr>
              <a:t>Maintain </a:t>
            </a:r>
            <a:r>
              <a:rPr lang="en-IE" b="1" smtClean="0">
                <a:latin typeface="Century Gothic"/>
                <a:cs typeface="Century Gothic"/>
              </a:rPr>
              <a:t>hybrid vigour</a:t>
            </a:r>
          </a:p>
          <a:p>
            <a:r>
              <a:rPr lang="en-IE" smtClean="0">
                <a:latin typeface="Century Gothic"/>
                <a:cs typeface="Century Gothic"/>
              </a:rPr>
              <a:t>Boars replaced every two years to prevent  inbreeding</a:t>
            </a:r>
          </a:p>
          <a:p>
            <a:r>
              <a:rPr lang="en-IE" smtClean="0">
                <a:latin typeface="Century Gothic"/>
                <a:cs typeface="Century Gothic"/>
              </a:rPr>
              <a:t>Animals that are produced are very suitable for fattening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IE" dirty="0" smtClean="0">
                <a:solidFill>
                  <a:srgbClr val="FFFFCC"/>
                </a:solidFill>
                <a:latin typeface="Century Gothic"/>
                <a:cs typeface="Century Gothic"/>
              </a:rPr>
              <a:t>Criss-Cross breeding</a:t>
            </a:r>
            <a:endParaRPr lang="en-IE" dirty="0">
              <a:solidFill>
                <a:srgbClr val="FFFFCC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2300" indent="-514350">
              <a:buFont typeface="Trebuchet MS" pitchFamily="34" charset="0"/>
              <a:buAutoNum type="arabicPeriod"/>
            </a:pPr>
            <a:r>
              <a:rPr lang="en-IE" smtClean="0">
                <a:latin typeface="Century Gothic"/>
                <a:cs typeface="Century Gothic"/>
              </a:rPr>
              <a:t>What do the letters FCR stand for?</a:t>
            </a:r>
          </a:p>
          <a:p>
            <a:pPr marL="622300" indent="-514350">
              <a:buFont typeface="Trebuchet MS" pitchFamily="34" charset="0"/>
              <a:buAutoNum type="arabicPeriod"/>
            </a:pPr>
            <a:r>
              <a:rPr lang="en-IE" smtClean="0">
                <a:latin typeface="Century Gothic"/>
                <a:cs typeface="Century Gothic"/>
              </a:rPr>
              <a:t>List 5 factors that affect FCR.</a:t>
            </a:r>
          </a:p>
          <a:p>
            <a:pPr marL="622300" indent="-514350">
              <a:buFont typeface="Trebuchet MS" pitchFamily="34" charset="0"/>
              <a:buAutoNum type="arabicPeriod"/>
            </a:pPr>
            <a:r>
              <a:rPr lang="en-IE" smtClean="0">
                <a:latin typeface="Century Gothic"/>
                <a:cs typeface="Century Gothic"/>
              </a:rPr>
              <a:t>Describe Criss-Cross Breeding.</a:t>
            </a:r>
          </a:p>
          <a:p>
            <a:pPr marL="622300" indent="-514350">
              <a:buFont typeface="Trebuchet MS" pitchFamily="34" charset="0"/>
              <a:buAutoNum type="arabicPeriod"/>
            </a:pPr>
            <a:r>
              <a:rPr lang="en-IE" smtClean="0">
                <a:latin typeface="Century Gothic"/>
                <a:cs typeface="Century Gothic"/>
              </a:rPr>
              <a:t>What is meant by hybrid Vigour?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IE" dirty="0" smtClean="0">
                <a:solidFill>
                  <a:srgbClr val="ECEFDF"/>
                </a:solidFill>
                <a:latin typeface="Century Gothic"/>
                <a:cs typeface="Century Gothic"/>
              </a:rPr>
              <a:t>Leaning Check....</a:t>
            </a:r>
            <a:endParaRPr lang="en-IE" dirty="0">
              <a:solidFill>
                <a:srgbClr val="ECEFDF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89302"/>
            <a:ext cx="8407893" cy="365871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IE" sz="2100" dirty="0" smtClean="0"/>
              <a:t>Integrated Pig </a:t>
            </a:r>
            <a:r>
              <a:rPr lang="en-IE" sz="2100" dirty="0"/>
              <a:t>P</a:t>
            </a:r>
            <a:r>
              <a:rPr lang="en-IE" sz="2100" dirty="0" smtClean="0"/>
              <a:t>roduction </a:t>
            </a:r>
            <a:r>
              <a:rPr lang="en-IE" sz="2100" dirty="0" smtClean="0"/>
              <a:t>U</a:t>
            </a:r>
            <a:r>
              <a:rPr lang="en-IE" sz="2100" dirty="0" smtClean="0"/>
              <a:t>nits</a:t>
            </a:r>
            <a:endParaRPr lang="en-IE" sz="2100" dirty="0" smtClean="0"/>
          </a:p>
          <a:p>
            <a:pPr lvl="1">
              <a:lnSpc>
                <a:spcPct val="90000"/>
              </a:lnSpc>
            </a:pPr>
            <a:r>
              <a:rPr lang="en-IE" sz="2100" dirty="0" smtClean="0"/>
              <a:t>consist of a (A) breeding and rearing unit with its herd of sows with accompanying bonhams (B) a fattening unit used to bring pigs from weaning to slaughter weights.</a:t>
            </a:r>
          </a:p>
          <a:p>
            <a:pPr lvl="1">
              <a:lnSpc>
                <a:spcPct val="90000"/>
              </a:lnSpc>
            </a:pPr>
            <a:r>
              <a:rPr lang="en-IE" sz="2100" dirty="0" smtClean="0"/>
              <a:t>They are self contained- this lessens the risk of disease entry &amp; eliminates transport stresses on </a:t>
            </a:r>
            <a:r>
              <a:rPr lang="en-IE" sz="2100" dirty="0" smtClean="0"/>
              <a:t>pigs</a:t>
            </a:r>
          </a:p>
          <a:p>
            <a:pPr>
              <a:lnSpc>
                <a:spcPct val="90000"/>
              </a:lnSpc>
            </a:pPr>
            <a:r>
              <a:rPr lang="en-IE" sz="2100" dirty="0" smtClean="0"/>
              <a:t>Outdoor Pig Production</a:t>
            </a:r>
          </a:p>
          <a:p>
            <a:pPr lvl="1">
              <a:lnSpc>
                <a:spcPct val="90000"/>
              </a:lnSpc>
            </a:pPr>
            <a:r>
              <a:rPr lang="en-IE" sz="2100" dirty="0" smtClean="0"/>
              <a:t>Smaller scale. Animals move between indoor space and grassland (which they dig up).</a:t>
            </a:r>
          </a:p>
          <a:p>
            <a:pPr lvl="1">
              <a:lnSpc>
                <a:spcPct val="90000"/>
              </a:lnSpc>
            </a:pPr>
            <a:r>
              <a:rPr lang="en-IE" sz="2100" dirty="0" smtClean="0"/>
              <a:t>Higher level of disease and lower growth rate,</a:t>
            </a:r>
            <a:endParaRPr lang="en-GB" sz="2100" dirty="0" smtClean="0"/>
          </a:p>
        </p:txBody>
      </p:sp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IE" dirty="0">
                <a:solidFill>
                  <a:srgbClr val="ECEFDF"/>
                </a:solidFill>
                <a:latin typeface="Century Gothic"/>
                <a:cs typeface="Century Gothic"/>
              </a:rPr>
              <a:t>Types of Production units</a:t>
            </a:r>
            <a:endParaRPr lang="en-GB" dirty="0">
              <a:solidFill>
                <a:srgbClr val="ECEFDF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89302"/>
            <a:ext cx="8407893" cy="3658711"/>
          </a:xfrm>
        </p:spPr>
        <p:txBody>
          <a:bodyPr>
            <a:normAutofit fontScale="77500" lnSpcReduction="20000"/>
          </a:bodyPr>
          <a:lstStyle/>
          <a:p>
            <a:r>
              <a:rPr lang="en-IE" sz="2400" dirty="0" smtClean="0">
                <a:latin typeface="Century Gothic"/>
                <a:cs typeface="Century Gothic"/>
              </a:rPr>
              <a:t>Sow has to produce at least 2 litters a year</a:t>
            </a:r>
          </a:p>
          <a:p>
            <a:r>
              <a:rPr lang="en-IE" sz="2400" dirty="0" smtClean="0">
                <a:latin typeface="Century Gothic"/>
                <a:cs typeface="Century Gothic"/>
              </a:rPr>
              <a:t>20 weaners</a:t>
            </a:r>
          </a:p>
          <a:p>
            <a:pPr>
              <a:buFont typeface="Wingdings" pitchFamily="2" charset="2"/>
              <a:buNone/>
            </a:pPr>
            <a:r>
              <a:rPr lang="en-IE" sz="2400" b="1" dirty="0" smtClean="0">
                <a:latin typeface="Century Gothic"/>
                <a:cs typeface="Century Gothic"/>
              </a:rPr>
              <a:t>In Young Sow</a:t>
            </a:r>
          </a:p>
          <a:p>
            <a:r>
              <a:rPr lang="en-IE" sz="2400" dirty="0" smtClean="0">
                <a:latin typeface="Century Gothic"/>
                <a:cs typeface="Century Gothic"/>
              </a:rPr>
              <a:t>She is housed in a dry sow house</a:t>
            </a:r>
          </a:p>
          <a:p>
            <a:r>
              <a:rPr lang="en-IE" sz="2400" dirty="0" smtClean="0">
                <a:latin typeface="Century Gothic"/>
                <a:cs typeface="Century Gothic"/>
              </a:rPr>
              <a:t>Fed once per day(2.5kg)</a:t>
            </a:r>
          </a:p>
          <a:p>
            <a:r>
              <a:rPr lang="en-IE" sz="2400" dirty="0" smtClean="0">
                <a:latin typeface="Century Gothic"/>
                <a:cs typeface="Century Gothic"/>
              </a:rPr>
              <a:t>In early pregnancy some sows are over thin because they have reared a big litter- these have to be given extra feeding to bring them to proper weight</a:t>
            </a:r>
          </a:p>
          <a:p>
            <a:r>
              <a:rPr lang="en-IE" sz="2400" dirty="0" smtClean="0">
                <a:latin typeface="Century Gothic"/>
                <a:cs typeface="Century Gothic"/>
              </a:rPr>
              <a:t>In the final 3-4 weeks sows are fed an extra 0.5kg/day to ensure strong healthy bonhams &amp; good milk production</a:t>
            </a:r>
          </a:p>
          <a:p>
            <a:r>
              <a:rPr lang="en-IE" sz="2400" dirty="0" smtClean="0">
                <a:latin typeface="Century Gothic"/>
                <a:cs typeface="Century Gothic"/>
              </a:rPr>
              <a:t>A week before farrowing date the sow is moved to the farrowing unit.</a:t>
            </a:r>
            <a:endParaRPr lang="en-GB" sz="2400" dirty="0" smtClean="0">
              <a:latin typeface="Century Gothic"/>
              <a:cs typeface="Century Gothic"/>
            </a:endParaRPr>
          </a:p>
        </p:txBody>
      </p:sp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IE" dirty="0">
                <a:solidFill>
                  <a:srgbClr val="ECEFDF"/>
                </a:solidFill>
                <a:latin typeface="Century Gothic"/>
                <a:cs typeface="Century Gothic"/>
              </a:rPr>
              <a:t>Pig </a:t>
            </a:r>
            <a:r>
              <a:rPr lang="en-IE" dirty="0" smtClean="0">
                <a:solidFill>
                  <a:srgbClr val="ECEFDF"/>
                </a:solidFill>
                <a:latin typeface="Century Gothic"/>
                <a:cs typeface="Century Gothic"/>
              </a:rPr>
              <a:t>Production In IPU’s</a:t>
            </a:r>
            <a:endParaRPr lang="en-GB" dirty="0">
              <a:solidFill>
                <a:srgbClr val="ECEFDF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IE" dirty="0" smtClean="0">
                <a:solidFill>
                  <a:srgbClr val="ECEFDF"/>
                </a:solidFill>
                <a:latin typeface="Century Gothic"/>
                <a:cs typeface="Century Gothic"/>
              </a:rPr>
              <a:t>Dry sow house</a:t>
            </a:r>
            <a:endParaRPr lang="en-IE" dirty="0">
              <a:solidFill>
                <a:srgbClr val="ECEFDF"/>
              </a:solidFill>
              <a:latin typeface="Century Gothic"/>
              <a:cs typeface="Century Gothic"/>
            </a:endParaRPr>
          </a:p>
        </p:txBody>
      </p:sp>
      <p:pic>
        <p:nvPicPr>
          <p:cNvPr id="4" name="Content Placeholder 3" descr="dry-sow-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58" b="16858"/>
          <a:stretch>
            <a:fillRect/>
          </a:stretch>
        </p:blipFill>
        <p:spPr>
          <a:xfrm>
            <a:off x="381000" y="1426434"/>
            <a:ext cx="8407893" cy="3305556"/>
          </a:xfrm>
        </p:spPr>
      </p:pic>
    </p:spTree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89302"/>
            <a:ext cx="8407893" cy="3586703"/>
          </a:xfrm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en-IE" sz="2200" dirty="0" smtClean="0">
                <a:latin typeface="Century Gothic"/>
                <a:cs typeface="Century Gothic"/>
              </a:rPr>
              <a:t>Where litter is born.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en-IE" sz="2200" dirty="0" smtClean="0">
                <a:latin typeface="Century Gothic"/>
                <a:cs typeface="Century Gothic"/>
              </a:rPr>
              <a:t>Stays there for 4-7 weeks.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en-IE" sz="2200" dirty="0" smtClean="0">
                <a:latin typeface="Century Gothic"/>
                <a:cs typeface="Century Gothic"/>
              </a:rPr>
              <a:t>The sow is washed, deloused &amp; disinfected and put in a clean disinfected farrowing unit about 1 week prior to farrowing date.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en-IE" sz="2200" dirty="0" smtClean="0">
                <a:latin typeface="Century Gothic"/>
                <a:cs typeface="Century Gothic"/>
              </a:rPr>
              <a:t>The house is maintained at a temperature of </a:t>
            </a:r>
            <a:r>
              <a:rPr lang="en-IE" sz="2200" b="1" dirty="0" smtClean="0">
                <a:latin typeface="Century Gothic"/>
                <a:cs typeface="Century Gothic"/>
              </a:rPr>
              <a:t>20</a:t>
            </a:r>
            <a:r>
              <a:rPr lang="en-IE" sz="2200" b="1" baseline="30000" dirty="0" smtClean="0">
                <a:latin typeface="Century Gothic"/>
                <a:cs typeface="Century Gothic"/>
              </a:rPr>
              <a:t>o</a:t>
            </a:r>
            <a:r>
              <a:rPr lang="en-IE" sz="2200" b="1" dirty="0" smtClean="0">
                <a:latin typeface="Century Gothic"/>
                <a:cs typeface="Century Gothic"/>
              </a:rPr>
              <a:t>C.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en-IE" sz="2200" dirty="0" smtClean="0">
                <a:latin typeface="Century Gothic"/>
                <a:cs typeface="Century Gothic"/>
              </a:rPr>
              <a:t>It is draught free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en-IE" sz="2200" dirty="0" smtClean="0">
                <a:latin typeface="Century Gothic"/>
                <a:cs typeface="Century Gothic"/>
              </a:rPr>
              <a:t>Infra red lamp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en-IE" sz="2200" dirty="0" smtClean="0">
                <a:latin typeface="Century Gothic"/>
                <a:cs typeface="Century Gothic"/>
              </a:rPr>
              <a:t>She must be observed to insures she farrows without difficulty</a:t>
            </a:r>
          </a:p>
          <a:p>
            <a:pPr>
              <a:spcBef>
                <a:spcPts val="0"/>
              </a:spcBef>
              <a:buFont typeface="Wingdings" charset="2"/>
              <a:buChar char="§"/>
              <a:defRPr/>
            </a:pPr>
            <a:endParaRPr lang="en-GB" sz="2200" dirty="0" smtClean="0">
              <a:latin typeface="Century Gothic"/>
              <a:cs typeface="Century Gothic"/>
            </a:endParaRPr>
          </a:p>
        </p:txBody>
      </p:sp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IE" dirty="0">
                <a:solidFill>
                  <a:srgbClr val="ECEFDF"/>
                </a:solidFill>
                <a:latin typeface="Century Gothic"/>
                <a:cs typeface="Century Gothic"/>
              </a:rPr>
              <a:t>Farrowing Unit</a:t>
            </a:r>
            <a:endParaRPr lang="en-GB" dirty="0">
              <a:solidFill>
                <a:srgbClr val="ECEFDF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etwash-LTD-farrowing-crate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75455"/>
            <a:ext cx="7992888" cy="455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325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>
                <a:latin typeface="Century Gothic"/>
                <a:cs typeface="Century Gothic"/>
              </a:rPr>
              <a:t>1.5 million pigs in Ireland</a:t>
            </a:r>
          </a:p>
          <a:p>
            <a:r>
              <a:rPr lang="en-IE" dirty="0" err="1" smtClean="0">
                <a:latin typeface="Century Gothic"/>
                <a:cs typeface="Century Gothic"/>
              </a:rPr>
              <a:t>Thats</a:t>
            </a:r>
            <a:r>
              <a:rPr lang="en-IE" dirty="0" smtClean="0">
                <a:latin typeface="Century Gothic"/>
                <a:cs typeface="Century Gothic"/>
              </a:rPr>
              <a:t> 0.2% of world pig Population.</a:t>
            </a:r>
          </a:p>
          <a:p>
            <a:r>
              <a:rPr lang="en-IE" dirty="0" smtClean="0">
                <a:latin typeface="Century Gothic"/>
                <a:cs typeface="Century Gothic"/>
              </a:rPr>
              <a:t>941.2 Million Pigs World Wide</a:t>
            </a:r>
          </a:p>
          <a:p>
            <a:r>
              <a:rPr lang="en-IE" dirty="0" smtClean="0">
                <a:latin typeface="Century Gothic"/>
                <a:cs typeface="Century Gothic"/>
              </a:rPr>
              <a:t>Products:</a:t>
            </a:r>
          </a:p>
          <a:p>
            <a:pPr lvl="1"/>
            <a:r>
              <a:rPr lang="en-IE" dirty="0" smtClean="0">
                <a:latin typeface="Century Gothic"/>
                <a:cs typeface="Century Gothic"/>
              </a:rPr>
              <a:t>Bacon</a:t>
            </a:r>
          </a:p>
          <a:p>
            <a:pPr lvl="1"/>
            <a:r>
              <a:rPr lang="en-IE" dirty="0" smtClean="0">
                <a:latin typeface="Century Gothic"/>
                <a:cs typeface="Century Gothic"/>
              </a:rPr>
              <a:t>Pork</a:t>
            </a:r>
          </a:p>
          <a:p>
            <a:pPr lvl="1"/>
            <a:r>
              <a:rPr lang="en-IE" dirty="0" smtClean="0">
                <a:latin typeface="Century Gothic"/>
                <a:cs typeface="Century Gothic"/>
              </a:rPr>
              <a:t>Leather, etc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IE" b="1" dirty="0" smtClean="0">
                <a:solidFill>
                  <a:srgbClr val="E8E9D1"/>
                </a:solidFill>
                <a:latin typeface="Century Gothic"/>
                <a:cs typeface="Century Gothic"/>
              </a:rPr>
              <a:t>Pig Facts</a:t>
            </a:r>
            <a:endParaRPr lang="en-IE" b="1" dirty="0">
              <a:solidFill>
                <a:srgbClr val="E8E9D1"/>
              </a:solidFill>
              <a:latin typeface="Century Gothic"/>
              <a:cs typeface="Century Gothic"/>
            </a:endParaRPr>
          </a:p>
        </p:txBody>
      </p:sp>
      <p:pic>
        <p:nvPicPr>
          <p:cNvPr id="10244" name="Picture 4" descr="C:\Users\Veronica\Pictures\2010-09-13 piggery\piggery 05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2031690"/>
            <a:ext cx="3806694" cy="2841780"/>
          </a:xfrm>
          <a:prstGeom prst="cloud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1"/>
          <p:cNvSpPr>
            <a:spLocks noGrp="1"/>
          </p:cNvSpPr>
          <p:nvPr>
            <p:ph idx="1"/>
          </p:nvPr>
        </p:nvSpPr>
        <p:spPr>
          <a:xfrm>
            <a:off x="381000" y="1361311"/>
            <a:ext cx="8407893" cy="365871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IE" sz="2400" dirty="0" smtClean="0">
                <a:latin typeface="Century Gothic"/>
                <a:cs typeface="Century Gothic"/>
              </a:rPr>
              <a:t>Veterinary assistance should be obtained if problems arise</a:t>
            </a:r>
          </a:p>
          <a:p>
            <a:pPr>
              <a:lnSpc>
                <a:spcPct val="150000"/>
              </a:lnSpc>
            </a:pPr>
            <a:r>
              <a:rPr lang="en-IE" sz="2400" dirty="0" smtClean="0">
                <a:latin typeface="Century Gothic"/>
                <a:cs typeface="Century Gothic"/>
              </a:rPr>
              <a:t>Farrowing crate is designed to allow the sow to farrow with minimum risk to the bonhams. Stand up- access to for suckling &amp; Infa red lamp.</a:t>
            </a:r>
          </a:p>
          <a:p>
            <a:pPr>
              <a:lnSpc>
                <a:spcPct val="150000"/>
              </a:lnSpc>
            </a:pPr>
            <a:r>
              <a:rPr lang="en-IE" sz="2400" dirty="0" smtClean="0">
                <a:latin typeface="Century Gothic"/>
                <a:cs typeface="Century Gothic"/>
              </a:rPr>
              <a:t>It takes about 20 minutes per bonhams to farrow.</a:t>
            </a:r>
          </a:p>
          <a:p>
            <a:pPr>
              <a:lnSpc>
                <a:spcPct val="150000"/>
              </a:lnSpc>
            </a:pPr>
            <a:r>
              <a:rPr lang="en-IE" sz="2400" dirty="0" smtClean="0">
                <a:latin typeface="Century Gothic"/>
                <a:cs typeface="Century Gothic"/>
              </a:rPr>
              <a:t>The bonham amazing selects a teat when born and sucles that teat for the remaining time.</a:t>
            </a:r>
            <a:endParaRPr lang="en-IE" dirty="0" smtClean="0">
              <a:latin typeface="Century Gothic"/>
              <a:cs typeface="Century Gothic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IE" dirty="0" smtClean="0">
                <a:solidFill>
                  <a:srgbClr val="ECEFDF"/>
                </a:solidFill>
                <a:latin typeface="Century Gothic"/>
                <a:cs typeface="Century Gothic"/>
              </a:rPr>
              <a:t>Farrowing </a:t>
            </a:r>
            <a:endParaRPr lang="en-IE" dirty="0">
              <a:solidFill>
                <a:srgbClr val="ECEFDF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>
                <a:latin typeface="Century Gothic"/>
                <a:cs typeface="Century Gothic"/>
              </a:rPr>
              <a:t>Immediately after birth bonhams front teeth are broken off to protect the sows teats from injury.</a:t>
            </a:r>
          </a:p>
          <a:p>
            <a:r>
              <a:rPr lang="en-IE" dirty="0" smtClean="0">
                <a:latin typeface="Century Gothic"/>
                <a:cs typeface="Century Gothic"/>
              </a:rPr>
              <a:t>2 -3 days after birth they are injected with iron to prevent anaemia</a:t>
            </a:r>
          </a:p>
          <a:p>
            <a:r>
              <a:rPr lang="en-IE" dirty="0" smtClean="0">
                <a:latin typeface="Century Gothic"/>
                <a:cs typeface="Century Gothic"/>
              </a:rPr>
              <a:t>The bonhams suckle for 5 -6 weeks. The sow is fed suckling ration at a rate of 1.8kg + 0.5kg /bonham/day.</a:t>
            </a:r>
          </a:p>
          <a:p>
            <a:r>
              <a:rPr lang="en-IE" dirty="0" smtClean="0">
                <a:latin typeface="Century Gothic"/>
                <a:cs typeface="Century Gothic"/>
              </a:rPr>
              <a:t>The sow only has enough milk for 30 days.</a:t>
            </a:r>
          </a:p>
          <a:p>
            <a:r>
              <a:rPr lang="en-IE" dirty="0" smtClean="0">
                <a:latin typeface="Century Gothic"/>
                <a:cs typeface="Century Gothic"/>
              </a:rPr>
              <a:t>After 5 -7 days creep ration is scattered on the floor</a:t>
            </a:r>
          </a:p>
          <a:p>
            <a:r>
              <a:rPr lang="en-IE" dirty="0" smtClean="0">
                <a:latin typeface="Century Gothic"/>
                <a:cs typeface="Century Gothic"/>
              </a:rPr>
              <a:t>Separate supplies of water are given</a:t>
            </a:r>
          </a:p>
        </p:txBody>
      </p:sp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IE" dirty="0">
                <a:solidFill>
                  <a:srgbClr val="ECEFDF"/>
                </a:solidFill>
                <a:latin typeface="Century Gothic"/>
                <a:cs typeface="Century Gothic"/>
              </a:rPr>
              <a:t>Suckling </a:t>
            </a:r>
            <a:r>
              <a:rPr lang="en-IE" dirty="0" smtClean="0">
                <a:solidFill>
                  <a:srgbClr val="ECEFDF"/>
                </a:solidFill>
                <a:latin typeface="Century Gothic"/>
                <a:cs typeface="Century Gothic"/>
              </a:rPr>
              <a:t>Period</a:t>
            </a:r>
            <a:endParaRPr lang="en-GB" dirty="0">
              <a:solidFill>
                <a:srgbClr val="ECEFDF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Suckling</a:t>
            </a:r>
            <a:endParaRPr lang="en-IE" dirty="0"/>
          </a:p>
        </p:txBody>
      </p:sp>
      <p:pic>
        <p:nvPicPr>
          <p:cNvPr id="40964" name="Picture 4" descr="10days_pigs_larg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275606"/>
            <a:ext cx="6372200" cy="3594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Farrowing House</a:t>
            </a:r>
            <a:endParaRPr lang="en-IE" dirty="0"/>
          </a:p>
        </p:txBody>
      </p:sp>
      <p:pic>
        <p:nvPicPr>
          <p:cNvPr id="41988" name="Picture 2" descr="C:\Users\Veronica\Desktop\Resource CD\Images\CIMG021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363651"/>
            <a:ext cx="6372200" cy="35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381001" y="1289303"/>
            <a:ext cx="3398912" cy="3305556"/>
          </a:xfrm>
        </p:spPr>
        <p:txBody>
          <a:bodyPr>
            <a:normAutofit lnSpcReduction="10000"/>
          </a:bodyPr>
          <a:lstStyle/>
          <a:p>
            <a:r>
              <a:rPr lang="en-IE" dirty="0" smtClean="0">
                <a:latin typeface="Century Gothic"/>
                <a:cs typeface="Century Gothic"/>
              </a:rPr>
              <a:t>Bonhams tails are cut off at day 3..</a:t>
            </a:r>
          </a:p>
          <a:p>
            <a:r>
              <a:rPr lang="en-IE" dirty="0" smtClean="0">
                <a:latin typeface="Century Gothic"/>
                <a:cs typeface="Century Gothic"/>
              </a:rPr>
              <a:t>Prevents them biting their tails due to </a:t>
            </a:r>
            <a:r>
              <a:rPr lang="en-IE" dirty="0" smtClean="0">
                <a:latin typeface="Century Gothic"/>
                <a:cs typeface="Century Gothic"/>
              </a:rPr>
              <a:t>boredom.</a:t>
            </a:r>
          </a:p>
          <a:p>
            <a:r>
              <a:rPr lang="en-IE" dirty="0"/>
              <a:t>Bonhams are castrated </a:t>
            </a:r>
            <a:r>
              <a:rPr lang="en-IE" b="1" dirty="0"/>
              <a:t>only</a:t>
            </a:r>
            <a:r>
              <a:rPr lang="en-IE" dirty="0"/>
              <a:t> if they are being slaughter at an older age. This prevents meat Taint..</a:t>
            </a:r>
          </a:p>
          <a:p>
            <a:endParaRPr lang="en-IE" dirty="0"/>
          </a:p>
          <a:p>
            <a:endParaRPr lang="en-IE" dirty="0" smtClean="0">
              <a:latin typeface="Century Gothic"/>
              <a:cs typeface="Century Gothic"/>
            </a:endParaRPr>
          </a:p>
          <a:p>
            <a:endParaRPr lang="en-IE" dirty="0" smtClean="0">
              <a:latin typeface="Century Gothic"/>
              <a:cs typeface="Century Gothic"/>
            </a:endParaRPr>
          </a:p>
          <a:p>
            <a:endParaRPr lang="en-IE" dirty="0" smtClean="0">
              <a:latin typeface="Century Gothic"/>
              <a:cs typeface="Century Gothic"/>
            </a:endParaRPr>
          </a:p>
          <a:p>
            <a:endParaRPr lang="en-IE" dirty="0" smtClean="0">
              <a:latin typeface="Century Gothic"/>
              <a:cs typeface="Century Gothic"/>
            </a:endParaRPr>
          </a:p>
          <a:p>
            <a:endParaRPr lang="en-IE" dirty="0" smtClean="0">
              <a:latin typeface="Century Gothic"/>
              <a:cs typeface="Century Gothic"/>
            </a:endParaRPr>
          </a:p>
          <a:p>
            <a:endParaRPr lang="en-IE" b="1" dirty="0" smtClean="0">
              <a:latin typeface="Century Gothic"/>
              <a:cs typeface="Century Gothic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IE" dirty="0" smtClean="0">
                <a:solidFill>
                  <a:srgbClr val="ECEFDF"/>
                </a:solidFill>
                <a:latin typeface="Century Gothic"/>
                <a:cs typeface="Century Gothic"/>
              </a:rPr>
              <a:t>Tail </a:t>
            </a:r>
            <a:r>
              <a:rPr lang="en-IE" dirty="0" smtClean="0">
                <a:solidFill>
                  <a:srgbClr val="ECEFDF"/>
                </a:solidFill>
                <a:latin typeface="Century Gothic"/>
                <a:cs typeface="Century Gothic"/>
              </a:rPr>
              <a:t>Docking &amp; Castration</a:t>
            </a:r>
            <a:endParaRPr lang="en-IE" dirty="0">
              <a:solidFill>
                <a:srgbClr val="ECEFDF"/>
              </a:solidFill>
              <a:latin typeface="Century Gothic"/>
              <a:cs typeface="Century Gothic"/>
            </a:endParaRPr>
          </a:p>
        </p:txBody>
      </p:sp>
      <p:pic>
        <p:nvPicPr>
          <p:cNvPr id="2" name="Picture 1" descr="pig_tails_freedom_food.jpe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491630"/>
            <a:ext cx="4644008" cy="290250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ontent Placeholder 1"/>
          <p:cNvSpPr>
            <a:spLocks noGrp="1"/>
          </p:cNvSpPr>
          <p:nvPr>
            <p:ph idx="1"/>
          </p:nvPr>
        </p:nvSpPr>
        <p:spPr>
          <a:xfrm>
            <a:off x="381000" y="1289302"/>
            <a:ext cx="8407893" cy="3514695"/>
          </a:xfrm>
        </p:spPr>
        <p:txBody>
          <a:bodyPr/>
          <a:lstStyle/>
          <a:p>
            <a:r>
              <a:rPr lang="en-IE" dirty="0" smtClean="0">
                <a:latin typeface="Century Gothic"/>
                <a:cs typeface="Century Gothic"/>
              </a:rPr>
              <a:t>What happens in the farrowing unit?</a:t>
            </a:r>
          </a:p>
          <a:p>
            <a:r>
              <a:rPr lang="en-IE" dirty="0" smtClean="0">
                <a:latin typeface="Century Gothic"/>
                <a:cs typeface="Century Gothic"/>
              </a:rPr>
              <a:t>Where are the in young sows prior to farrowing?</a:t>
            </a:r>
          </a:p>
          <a:p>
            <a:r>
              <a:rPr lang="en-IE" dirty="0" smtClean="0">
                <a:latin typeface="Century Gothic"/>
                <a:cs typeface="Century Gothic"/>
              </a:rPr>
              <a:t>Explain why the following are carried out?</a:t>
            </a:r>
          </a:p>
          <a:p>
            <a:pPr lvl="1"/>
            <a:r>
              <a:rPr lang="en-IE" dirty="0" smtClean="0">
                <a:latin typeface="Century Gothic"/>
                <a:cs typeface="Century Gothic"/>
              </a:rPr>
              <a:t>Injected with Iron</a:t>
            </a:r>
          </a:p>
          <a:p>
            <a:pPr lvl="1"/>
            <a:r>
              <a:rPr lang="en-IE" dirty="0" smtClean="0">
                <a:latin typeface="Century Gothic"/>
                <a:cs typeface="Century Gothic"/>
              </a:rPr>
              <a:t>Tails cut off</a:t>
            </a:r>
          </a:p>
          <a:p>
            <a:pPr lvl="1"/>
            <a:r>
              <a:rPr lang="en-IE" dirty="0" smtClean="0">
                <a:latin typeface="Century Gothic"/>
                <a:cs typeface="Century Gothic"/>
              </a:rPr>
              <a:t>Teeth Broken</a:t>
            </a:r>
          </a:p>
          <a:p>
            <a:pPr lvl="1"/>
            <a:r>
              <a:rPr lang="en-IE" dirty="0" smtClean="0">
                <a:latin typeface="Century Gothic"/>
                <a:cs typeface="Century Gothic"/>
              </a:rPr>
              <a:t>Placed under an infa red lamp</a:t>
            </a:r>
          </a:p>
          <a:p>
            <a:r>
              <a:rPr lang="en-IE" dirty="0" smtClean="0">
                <a:latin typeface="Century Gothic"/>
                <a:cs typeface="Century Gothic"/>
              </a:rPr>
              <a:t>Explain their feeding regime.</a:t>
            </a:r>
          </a:p>
          <a:p>
            <a:r>
              <a:rPr lang="en-IE" dirty="0" smtClean="0">
                <a:latin typeface="Century Gothic"/>
                <a:cs typeface="Century Gothic"/>
              </a:rPr>
              <a:t>What is meant by an integrated system?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IE" dirty="0" smtClean="0">
                <a:solidFill>
                  <a:srgbClr val="ECEFDF"/>
                </a:solidFill>
                <a:latin typeface="Century Gothic"/>
                <a:cs typeface="Century Gothic"/>
              </a:rPr>
              <a:t>Learning Check....</a:t>
            </a:r>
            <a:endParaRPr lang="en-IE" dirty="0">
              <a:solidFill>
                <a:srgbClr val="ECEFDF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68003"/>
            <a:ext cx="8229600" cy="36718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IE" dirty="0" smtClean="0">
                <a:latin typeface="Century Gothic"/>
                <a:cs typeface="Century Gothic"/>
              </a:rPr>
              <a:t>After weaning, the sow is moved back to the dry sow house. </a:t>
            </a:r>
          </a:p>
          <a:p>
            <a:pPr>
              <a:lnSpc>
                <a:spcPct val="80000"/>
              </a:lnSpc>
            </a:pPr>
            <a:r>
              <a:rPr lang="en-IE" dirty="0" smtClean="0">
                <a:latin typeface="Century Gothic"/>
                <a:cs typeface="Century Gothic"/>
              </a:rPr>
              <a:t>She comes back into oestrous within 5-7 days of weaning.</a:t>
            </a:r>
          </a:p>
          <a:p>
            <a:pPr>
              <a:lnSpc>
                <a:spcPct val="80000"/>
              </a:lnSpc>
            </a:pPr>
            <a:r>
              <a:rPr lang="en-IE" dirty="0" smtClean="0">
                <a:latin typeface="Century Gothic"/>
                <a:cs typeface="Century Gothic"/>
              </a:rPr>
              <a:t>A boar is released once a day to detect sows heat.</a:t>
            </a:r>
          </a:p>
          <a:p>
            <a:pPr>
              <a:lnSpc>
                <a:spcPct val="80000"/>
              </a:lnSpc>
            </a:pPr>
            <a:r>
              <a:rPr lang="en-IE" dirty="0" smtClean="0">
                <a:latin typeface="Century Gothic"/>
                <a:cs typeface="Century Gothic"/>
              </a:rPr>
              <a:t>When detected, sow is removed and served by appropriate boar/AI twice within 24 days.</a:t>
            </a:r>
          </a:p>
          <a:p>
            <a:pPr>
              <a:lnSpc>
                <a:spcPct val="80000"/>
              </a:lnSpc>
            </a:pPr>
            <a:r>
              <a:rPr lang="en-IE" b="1" dirty="0" smtClean="0">
                <a:latin typeface="Century Gothic"/>
                <a:cs typeface="Century Gothic"/>
              </a:rPr>
              <a:t>Double servicing </a:t>
            </a:r>
            <a:r>
              <a:rPr lang="en-IE" dirty="0" smtClean="0">
                <a:latin typeface="Century Gothic"/>
                <a:cs typeface="Century Gothic"/>
              </a:rPr>
              <a:t>increases conception rates &amp; litter sizes. </a:t>
            </a:r>
          </a:p>
          <a:p>
            <a:pPr>
              <a:lnSpc>
                <a:spcPct val="80000"/>
              </a:lnSpc>
            </a:pPr>
            <a:r>
              <a:rPr lang="en-IE" dirty="0" smtClean="0">
                <a:latin typeface="Century Gothic"/>
                <a:cs typeface="Century Gothic"/>
              </a:rPr>
              <a:t>If comes back into oestrous in 21 days, serviced again.</a:t>
            </a:r>
          </a:p>
          <a:p>
            <a:pPr>
              <a:lnSpc>
                <a:spcPct val="80000"/>
              </a:lnSpc>
            </a:pPr>
            <a:r>
              <a:rPr lang="en-IE" dirty="0" smtClean="0">
                <a:latin typeface="Century Gothic"/>
                <a:cs typeface="Century Gothic"/>
              </a:rPr>
              <a:t>Sows are culled at 4-5 years old or when health declines.</a:t>
            </a:r>
            <a:endParaRPr lang="en-GB" dirty="0" smtClean="0">
              <a:latin typeface="Century Gothic"/>
              <a:cs typeface="Century Gothic"/>
            </a:endParaRPr>
          </a:p>
        </p:txBody>
      </p:sp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IE" dirty="0">
                <a:solidFill>
                  <a:srgbClr val="ECEFDF"/>
                </a:solidFill>
                <a:latin typeface="Century Gothic"/>
                <a:cs typeface="Century Gothic"/>
              </a:rPr>
              <a:t>Post Weaning Sow Management</a:t>
            </a:r>
            <a:endParaRPr lang="en-GB" dirty="0">
              <a:solidFill>
                <a:srgbClr val="ECEFDF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IE" dirty="0" smtClean="0">
                <a:solidFill>
                  <a:srgbClr val="ECEFDF"/>
                </a:solidFill>
                <a:latin typeface="Century Gothic"/>
                <a:cs typeface="Century Gothic"/>
              </a:rPr>
              <a:t>The Boar</a:t>
            </a:r>
            <a:endParaRPr lang="en-IE" dirty="0">
              <a:solidFill>
                <a:srgbClr val="ECEFDF"/>
              </a:solidFill>
              <a:latin typeface="Century Gothic"/>
              <a:cs typeface="Century Gothic"/>
            </a:endParaRPr>
          </a:p>
        </p:txBody>
      </p:sp>
      <p:pic>
        <p:nvPicPr>
          <p:cNvPr id="49155" name="Picture 2" descr="C:\Users\Veronica\Desktop\Resource CD\Images\CIMG020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347614"/>
            <a:ext cx="6480329" cy="364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Content Placeholder 3" descr="piggery 080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4168" y="1409526"/>
            <a:ext cx="6035675" cy="339447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IE" dirty="0" smtClean="0">
                <a:solidFill>
                  <a:srgbClr val="ECEFDF"/>
                </a:solidFill>
                <a:latin typeface="Century Gothic"/>
                <a:cs typeface="Century Gothic"/>
              </a:rPr>
              <a:t>Boar close to sow</a:t>
            </a:r>
            <a:endParaRPr lang="en-IE" dirty="0">
              <a:solidFill>
                <a:srgbClr val="ECEFDF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Content Placeholder 3" descr="piggery 077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4168" y="1409526"/>
            <a:ext cx="6035675" cy="339447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IE" dirty="0" smtClean="0">
                <a:solidFill>
                  <a:srgbClr val="ECEFDF"/>
                </a:solidFill>
                <a:latin typeface="Century Gothic"/>
                <a:cs typeface="Century Gothic"/>
              </a:rPr>
              <a:t>Fresh Pig Semen for AI</a:t>
            </a:r>
            <a:endParaRPr lang="en-IE" dirty="0">
              <a:solidFill>
                <a:srgbClr val="ECEFDF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5"/>
          <p:cNvSpPr>
            <a:spLocks noGrp="1" noChangeArrowheads="1"/>
          </p:cNvSpPr>
          <p:nvPr>
            <p:ph idx="1"/>
          </p:nvPr>
        </p:nvSpPr>
        <p:spPr>
          <a:xfrm>
            <a:off x="381001" y="1289304"/>
            <a:ext cx="4479032" cy="365871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IE" sz="3600" dirty="0" smtClean="0">
                <a:latin typeface="Century Gothic"/>
                <a:cs typeface="Century Gothic"/>
              </a:rPr>
              <a:t>Good Conformation</a:t>
            </a:r>
          </a:p>
          <a:p>
            <a:pPr>
              <a:lnSpc>
                <a:spcPct val="120000"/>
              </a:lnSpc>
            </a:pPr>
            <a:r>
              <a:rPr lang="en-IE" sz="3600" dirty="0" smtClean="0">
                <a:latin typeface="Century Gothic"/>
                <a:cs typeface="Century Gothic"/>
              </a:rPr>
              <a:t>Long body</a:t>
            </a:r>
          </a:p>
          <a:p>
            <a:pPr>
              <a:lnSpc>
                <a:spcPct val="120000"/>
              </a:lnSpc>
            </a:pPr>
            <a:r>
              <a:rPr lang="en-IE" sz="3600" dirty="0" smtClean="0">
                <a:latin typeface="Century Gothic"/>
                <a:cs typeface="Century Gothic"/>
              </a:rPr>
              <a:t>Floppy Ears</a:t>
            </a:r>
          </a:p>
          <a:p>
            <a:pPr>
              <a:lnSpc>
                <a:spcPct val="120000"/>
              </a:lnSpc>
            </a:pPr>
            <a:r>
              <a:rPr lang="en-IE" sz="3600" dirty="0" smtClean="0">
                <a:latin typeface="Century Gothic"/>
                <a:cs typeface="Century Gothic"/>
              </a:rPr>
              <a:t>Yield valuable back bacon &amp; Pork, small shoulders &amp; large hams.</a:t>
            </a:r>
            <a:endParaRPr lang="en-GB" sz="3600" dirty="0" smtClean="0">
              <a:latin typeface="Century Gothic"/>
              <a:cs typeface="Century Gothic"/>
            </a:endParaRPr>
          </a:p>
        </p:txBody>
      </p:sp>
      <p:sp>
        <p:nvSpPr>
          <p:cNvPr id="307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IE" dirty="0">
                <a:solidFill>
                  <a:srgbClr val="E8E9D1"/>
                </a:solidFill>
                <a:latin typeface="Century Gothic"/>
                <a:cs typeface="Century Gothic"/>
              </a:rPr>
              <a:t>Breeds of Pigs- Landrace</a:t>
            </a:r>
            <a:endParaRPr lang="en-GB" dirty="0">
              <a:solidFill>
                <a:srgbClr val="E8E9D1"/>
              </a:solidFill>
              <a:latin typeface="Century Gothic"/>
              <a:cs typeface="Century Gothic"/>
            </a:endParaRPr>
          </a:p>
        </p:txBody>
      </p:sp>
      <p:pic>
        <p:nvPicPr>
          <p:cNvPr id="17412" name="Picture 7" descr="la_sow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8193" y="2561035"/>
            <a:ext cx="46037" cy="2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8" descr="la_sow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8193" y="2561035"/>
            <a:ext cx="46037" cy="2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C:\Users\Veronica\Pictures\2010-09-13 piggery\piggery 05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1600200"/>
            <a:ext cx="3619500" cy="27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Content Placeholder 3" descr="piggery 089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74968" y="1110853"/>
            <a:ext cx="3394075" cy="339447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IE" dirty="0" smtClean="0">
                <a:solidFill>
                  <a:srgbClr val="ECEFDF"/>
                </a:solidFill>
                <a:latin typeface="Century Gothic"/>
                <a:cs typeface="Century Gothic"/>
              </a:rPr>
              <a:t>In heat Sow.</a:t>
            </a:r>
            <a:endParaRPr lang="en-IE" dirty="0">
              <a:solidFill>
                <a:srgbClr val="ECEFDF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193" y="1545433"/>
            <a:ext cx="2160587" cy="2214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E" dirty="0"/>
              <a:t>When the sow is in heat she remains very still with ears erect and close together.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124080" y="1762126"/>
            <a:ext cx="2016125" cy="215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89302"/>
            <a:ext cx="8407893" cy="3658711"/>
          </a:xfrm>
        </p:spPr>
        <p:txBody>
          <a:bodyPr>
            <a:normAutofit fontScale="85000" lnSpcReduction="10000"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en-IE" dirty="0" err="1" smtClean="0">
                <a:latin typeface="Century Gothic"/>
                <a:cs typeface="Century Gothic"/>
              </a:rPr>
              <a:t>Bonhams</a:t>
            </a:r>
            <a:r>
              <a:rPr lang="en-IE" dirty="0" smtClean="0">
                <a:latin typeface="Century Gothic"/>
                <a:cs typeface="Century Gothic"/>
              </a:rPr>
              <a:t> are weaned abruptly at 5-6 weeks</a:t>
            </a:r>
            <a:endParaRPr lang="en-GB" dirty="0" smtClean="0">
              <a:latin typeface="Century Gothic"/>
              <a:cs typeface="Century Gothic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en-IE" dirty="0" smtClean="0">
                <a:latin typeface="Century Gothic"/>
                <a:cs typeface="Century Gothic"/>
              </a:rPr>
              <a:t>Those of same weight are placed in groups.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en-IE" dirty="0" smtClean="0">
                <a:latin typeface="Century Gothic"/>
                <a:cs typeface="Century Gothic"/>
              </a:rPr>
              <a:t>These groups are moved to </a:t>
            </a:r>
            <a:r>
              <a:rPr lang="en-IE" dirty="0" err="1" smtClean="0">
                <a:latin typeface="Century Gothic"/>
                <a:cs typeface="Century Gothic"/>
              </a:rPr>
              <a:t>weaner</a:t>
            </a:r>
            <a:r>
              <a:rPr lang="en-IE" dirty="0" smtClean="0">
                <a:latin typeface="Century Gothic"/>
                <a:cs typeface="Century Gothic"/>
              </a:rPr>
              <a:t> houses.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en-IE" dirty="0" smtClean="0">
                <a:latin typeface="Century Gothic"/>
                <a:cs typeface="Century Gothic"/>
              </a:rPr>
              <a:t>They are stocked at sufficiently high density to allow house temp. to be at 24</a:t>
            </a:r>
            <a:r>
              <a:rPr lang="en-IE" baseline="30000" dirty="0" smtClean="0">
                <a:latin typeface="Century Gothic"/>
                <a:cs typeface="Century Gothic"/>
              </a:rPr>
              <a:t>o</a:t>
            </a:r>
            <a:r>
              <a:rPr lang="en-IE" dirty="0" smtClean="0">
                <a:latin typeface="Century Gothic"/>
                <a:cs typeface="Century Gothic"/>
              </a:rPr>
              <a:t>C.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en-IE" dirty="0" smtClean="0">
                <a:latin typeface="Century Gothic"/>
                <a:cs typeface="Century Gothic"/>
              </a:rPr>
              <a:t>Houses have under floor insulating &amp; low roofs to conserve heat.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en-IE" dirty="0" smtClean="0">
                <a:latin typeface="Century Gothic"/>
                <a:cs typeface="Century Gothic"/>
              </a:rPr>
              <a:t>Weaners are fed </a:t>
            </a:r>
            <a:r>
              <a:rPr lang="en-IE" dirty="0" err="1" smtClean="0">
                <a:latin typeface="Century Gothic"/>
                <a:cs typeface="Century Gothic"/>
              </a:rPr>
              <a:t>weaner</a:t>
            </a:r>
            <a:r>
              <a:rPr lang="en-IE" dirty="0" smtClean="0">
                <a:latin typeface="Century Gothic"/>
                <a:cs typeface="Century Gothic"/>
              </a:rPr>
              <a:t> ration ad lib &amp; water is available.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en-IE" dirty="0" smtClean="0">
                <a:latin typeface="Century Gothic"/>
                <a:cs typeface="Century Gothic"/>
              </a:rPr>
              <a:t>Weaning weight increases from 9kg to 32kg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en-IE" dirty="0" smtClean="0">
                <a:latin typeface="Century Gothic"/>
                <a:cs typeface="Century Gothic"/>
              </a:rPr>
              <a:t>Stocking density has to be re-evaluated to avoid over crowding</a:t>
            </a:r>
          </a:p>
        </p:txBody>
      </p:sp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IE" dirty="0">
                <a:solidFill>
                  <a:srgbClr val="ECEFDF"/>
                </a:solidFill>
                <a:latin typeface="Century Gothic"/>
                <a:cs typeface="Century Gothic"/>
              </a:rPr>
              <a:t>Management &amp; Feeding of Weaners</a:t>
            </a:r>
            <a:endParaRPr lang="en-GB" dirty="0">
              <a:solidFill>
                <a:srgbClr val="ECEFDF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IE" dirty="0" smtClean="0">
                <a:solidFill>
                  <a:srgbClr val="ECEFDF"/>
                </a:solidFill>
                <a:latin typeface="Century Gothic"/>
                <a:cs typeface="Century Gothic"/>
              </a:rPr>
              <a:t>Water Supply </a:t>
            </a:r>
            <a:endParaRPr lang="en-IE" dirty="0">
              <a:solidFill>
                <a:srgbClr val="ECEFDF"/>
              </a:solidFill>
              <a:latin typeface="Century Gothic"/>
              <a:cs typeface="Century Gothic"/>
            </a:endParaRPr>
          </a:p>
        </p:txBody>
      </p:sp>
      <p:pic>
        <p:nvPicPr>
          <p:cNvPr id="56324" name="Picture 2" descr="C:\Users\Veronica\Pictures\2010-09-13 piggery\piggery 04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5" y="1329931"/>
            <a:ext cx="5795963" cy="3259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Weaner House</a:t>
            </a:r>
            <a:endParaRPr lang="en-IE" dirty="0"/>
          </a:p>
        </p:txBody>
      </p:sp>
      <p:pic>
        <p:nvPicPr>
          <p:cNvPr id="4" name="Picture 3" descr="12-09-14Spain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257604"/>
            <a:ext cx="4898197" cy="367364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E" dirty="0" smtClean="0">
                <a:latin typeface="Century Gothic"/>
                <a:cs typeface="Century Gothic"/>
              </a:rPr>
              <a:t>At what weight are bonhams weaned at?</a:t>
            </a:r>
          </a:p>
          <a:p>
            <a:pPr>
              <a:lnSpc>
                <a:spcPct val="150000"/>
              </a:lnSpc>
            </a:pPr>
            <a:r>
              <a:rPr lang="en-IE" dirty="0" smtClean="0">
                <a:latin typeface="Century Gothic"/>
                <a:cs typeface="Century Gothic"/>
              </a:rPr>
              <a:t>What age are bonhams when they are weaned?</a:t>
            </a:r>
          </a:p>
          <a:p>
            <a:pPr>
              <a:lnSpc>
                <a:spcPct val="150000"/>
              </a:lnSpc>
            </a:pPr>
            <a:r>
              <a:rPr lang="en-IE" dirty="0" smtClean="0">
                <a:latin typeface="Century Gothic"/>
                <a:cs typeface="Century Gothic"/>
              </a:rPr>
              <a:t>How is it carried out?</a:t>
            </a:r>
          </a:p>
          <a:p>
            <a:pPr>
              <a:lnSpc>
                <a:spcPct val="150000"/>
              </a:lnSpc>
            </a:pPr>
            <a:r>
              <a:rPr lang="en-IE" dirty="0" smtClean="0">
                <a:latin typeface="Century Gothic"/>
                <a:cs typeface="Century Gothic"/>
              </a:rPr>
              <a:t>State the feeding regime for a weaner.</a:t>
            </a:r>
          </a:p>
          <a:p>
            <a:pPr>
              <a:lnSpc>
                <a:spcPct val="150000"/>
              </a:lnSpc>
            </a:pPr>
            <a:r>
              <a:rPr lang="en-IE" dirty="0" smtClean="0">
                <a:latin typeface="Century Gothic"/>
                <a:cs typeface="Century Gothic"/>
              </a:rPr>
              <a:t>Describe the term Double servicing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IE" dirty="0" smtClean="0">
                <a:solidFill>
                  <a:srgbClr val="ECEFDF"/>
                </a:solidFill>
                <a:latin typeface="Century Gothic"/>
                <a:cs typeface="Century Gothic"/>
              </a:rPr>
              <a:t>Learning Check....</a:t>
            </a:r>
            <a:endParaRPr lang="en-IE" dirty="0">
              <a:solidFill>
                <a:srgbClr val="ECEFDF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89302"/>
            <a:ext cx="8407893" cy="365871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IE" sz="2400" dirty="0" smtClean="0">
                <a:latin typeface="Century Gothic"/>
                <a:cs typeface="Century Gothic"/>
              </a:rPr>
              <a:t>When </a:t>
            </a:r>
            <a:r>
              <a:rPr lang="en-IE" sz="2400" dirty="0" err="1" smtClean="0">
                <a:latin typeface="Century Gothic"/>
                <a:cs typeface="Century Gothic"/>
              </a:rPr>
              <a:t>weaners</a:t>
            </a:r>
            <a:r>
              <a:rPr lang="en-IE" sz="2400" dirty="0" smtClean="0">
                <a:latin typeface="Century Gothic"/>
                <a:cs typeface="Century Gothic"/>
              </a:rPr>
              <a:t> are moved to fattening houses, they are again mixed according to size.</a:t>
            </a:r>
          </a:p>
          <a:p>
            <a:pPr>
              <a:lnSpc>
                <a:spcPct val="150000"/>
              </a:lnSpc>
            </a:pPr>
            <a:r>
              <a:rPr lang="en-IE" sz="2400" dirty="0" smtClean="0">
                <a:latin typeface="Century Gothic"/>
                <a:cs typeface="Century Gothic"/>
              </a:rPr>
              <a:t>This is the last house before slaughter.</a:t>
            </a:r>
          </a:p>
          <a:p>
            <a:pPr>
              <a:lnSpc>
                <a:spcPct val="150000"/>
              </a:lnSpc>
            </a:pPr>
            <a:r>
              <a:rPr lang="en-IE" sz="2400" dirty="0" smtClean="0">
                <a:latin typeface="Century Gothic"/>
                <a:cs typeface="Century Gothic"/>
              </a:rPr>
              <a:t>They are stocked at a density (lower) required to maintain the correct temperature 22</a:t>
            </a:r>
            <a:r>
              <a:rPr lang="en-IE" sz="2400" baseline="30000" dirty="0" smtClean="0">
                <a:latin typeface="Century Gothic"/>
                <a:cs typeface="Century Gothic"/>
              </a:rPr>
              <a:t>o</a:t>
            </a:r>
            <a:r>
              <a:rPr lang="en-IE" sz="2400" dirty="0" smtClean="0">
                <a:latin typeface="Century Gothic"/>
                <a:cs typeface="Century Gothic"/>
              </a:rPr>
              <a:t>C.</a:t>
            </a:r>
          </a:p>
          <a:p>
            <a:pPr>
              <a:lnSpc>
                <a:spcPct val="150000"/>
              </a:lnSpc>
            </a:pPr>
            <a:r>
              <a:rPr lang="en-IE" sz="2400" dirty="0" smtClean="0">
                <a:latin typeface="Century Gothic"/>
                <a:cs typeface="Century Gothic"/>
              </a:rPr>
              <a:t>Room to walk around.</a:t>
            </a:r>
          </a:p>
          <a:p>
            <a:pPr>
              <a:lnSpc>
                <a:spcPct val="150000"/>
              </a:lnSpc>
            </a:pPr>
            <a:r>
              <a:rPr lang="en-IE" sz="2400" dirty="0" smtClean="0">
                <a:latin typeface="Century Gothic"/>
                <a:cs typeface="Century Gothic"/>
              </a:rPr>
              <a:t>Fattening houses have low roofs and very good insulation. </a:t>
            </a:r>
            <a:endParaRPr lang="en-IE" sz="2400" b="1" i="1" dirty="0" smtClean="0">
              <a:latin typeface="Century Gothic"/>
              <a:cs typeface="Century Gothic"/>
            </a:endParaRPr>
          </a:p>
        </p:txBody>
      </p:sp>
      <p:sp>
        <p:nvSpPr>
          <p:cNvPr id="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IE" dirty="0">
                <a:solidFill>
                  <a:srgbClr val="ECEFDF"/>
                </a:solidFill>
                <a:latin typeface="Century Gothic"/>
                <a:cs typeface="Century Gothic"/>
              </a:rPr>
              <a:t>Management &amp; Feeding Fatteners</a:t>
            </a:r>
            <a:endParaRPr lang="en-GB" dirty="0">
              <a:solidFill>
                <a:srgbClr val="ECEFDF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65760" indent="-25603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IE" sz="2400" dirty="0" smtClean="0">
                <a:latin typeface="Century Gothic"/>
                <a:cs typeface="Century Gothic"/>
              </a:rPr>
              <a:t>Fattener ration is fed </a:t>
            </a:r>
            <a:r>
              <a:rPr lang="en-IE" sz="2400" i="1" dirty="0" smtClean="0">
                <a:latin typeface="Century Gothic"/>
                <a:cs typeface="Century Gothic"/>
              </a:rPr>
              <a:t>ad lib.</a:t>
            </a:r>
            <a:r>
              <a:rPr lang="en-IE" sz="2400" dirty="0" smtClean="0">
                <a:latin typeface="Century Gothic"/>
                <a:cs typeface="Century Gothic"/>
              </a:rPr>
              <a:t> 15% protein.</a:t>
            </a:r>
          </a:p>
          <a:p>
            <a:pPr marL="365760" indent="-25603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IE" sz="2400" dirty="0" smtClean="0">
                <a:latin typeface="Century Gothic"/>
                <a:cs typeface="Century Gothic"/>
              </a:rPr>
              <a:t>Water is available.</a:t>
            </a:r>
          </a:p>
          <a:p>
            <a:pPr marL="365760" indent="-25603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IE" sz="2400" dirty="0" smtClean="0">
                <a:latin typeface="Century Gothic"/>
                <a:cs typeface="Century Gothic"/>
              </a:rPr>
              <a:t>Many producers restrict feeding for the last few weeks prior to slaughter to restrict fat deposition &amp; improve carcase grade.</a:t>
            </a:r>
          </a:p>
          <a:p>
            <a:pPr marL="365760" indent="-25603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IE" sz="2400" dirty="0" smtClean="0">
                <a:latin typeface="Century Gothic"/>
                <a:cs typeface="Century Gothic"/>
              </a:rPr>
              <a:t>Sent for slaughter when weigh 82kg or when they have the degree of finish required for factory.</a:t>
            </a:r>
          </a:p>
          <a:p>
            <a:pPr marL="365760" indent="-25603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IE" sz="2400" dirty="0" smtClean="0">
                <a:latin typeface="Century Gothic"/>
                <a:cs typeface="Century Gothic"/>
              </a:rPr>
              <a:t>Farmers assess it visually or by use of ultrasonic devices.</a:t>
            </a:r>
            <a:endParaRPr lang="en-GB" sz="2400" dirty="0" smtClean="0">
              <a:latin typeface="Century Gothic"/>
              <a:cs typeface="Century Gothic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IE" dirty="0">
              <a:latin typeface="Century Gothic"/>
              <a:cs typeface="Century Gothic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IE" dirty="0" smtClean="0">
                <a:solidFill>
                  <a:srgbClr val="ECEFDF"/>
                </a:solidFill>
                <a:latin typeface="Century Gothic"/>
                <a:cs typeface="Century Gothic"/>
              </a:rPr>
              <a:t>Fatteners</a:t>
            </a:r>
            <a:endParaRPr lang="en-IE" dirty="0">
              <a:solidFill>
                <a:srgbClr val="ECEFDF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Content Placeholder 5" descr="piggery 070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7885" y="1481534"/>
            <a:ext cx="3394075" cy="339447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IE" dirty="0" smtClean="0">
                <a:solidFill>
                  <a:srgbClr val="ECEFDF"/>
                </a:solidFill>
                <a:latin typeface="Century Gothic"/>
                <a:cs typeface="Century Gothic"/>
              </a:rPr>
              <a:t>Fatteners &amp; Fattener Ration</a:t>
            </a:r>
            <a:endParaRPr lang="en-IE" dirty="0">
              <a:solidFill>
                <a:srgbClr val="ECEFDF"/>
              </a:solidFill>
              <a:latin typeface="Century Gothic"/>
              <a:cs typeface="Century Gothic"/>
            </a:endParaRPr>
          </a:p>
        </p:txBody>
      </p:sp>
      <p:pic>
        <p:nvPicPr>
          <p:cNvPr id="64516" name="Picture 6" descr="piggery 07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1492250"/>
            <a:ext cx="3384550" cy="338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Fattener House</a:t>
            </a:r>
            <a:endParaRPr lang="en-IE" dirty="0"/>
          </a:p>
        </p:txBody>
      </p:sp>
      <p:pic>
        <p:nvPicPr>
          <p:cNvPr id="3" name="Picture 2" descr="shutterstock_60065152-e143457554538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147" y="1347614"/>
            <a:ext cx="5404141" cy="361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9909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Content Placeholder 1"/>
          <p:cNvSpPr>
            <a:spLocks noGrp="1"/>
          </p:cNvSpPr>
          <p:nvPr>
            <p:ph idx="1"/>
          </p:nvPr>
        </p:nvSpPr>
        <p:spPr>
          <a:xfrm>
            <a:off x="381000" y="1289302"/>
            <a:ext cx="8407893" cy="3658711"/>
          </a:xfrm>
        </p:spPr>
        <p:txBody>
          <a:bodyPr>
            <a:normAutofit/>
          </a:bodyPr>
          <a:lstStyle/>
          <a:p>
            <a:r>
              <a:rPr lang="en-IE" sz="2100" dirty="0" smtClean="0">
                <a:latin typeface="Century Gothic"/>
                <a:cs typeface="Century Gothic"/>
              </a:rPr>
              <a:t>Condition scoring </a:t>
            </a:r>
            <a:r>
              <a:rPr lang="en-IE" sz="2100" dirty="0" smtClean="0">
                <a:latin typeface="Century Gothic"/>
                <a:cs typeface="Century Gothic"/>
              </a:rPr>
              <a:t>is carried out by farmers to assess if an animal is ready for slaughter or fit for mating.</a:t>
            </a:r>
          </a:p>
          <a:p>
            <a:r>
              <a:rPr lang="en-IE" sz="2100" dirty="0" smtClean="0">
                <a:latin typeface="Century Gothic"/>
                <a:cs typeface="Century Gothic"/>
              </a:rPr>
              <a:t>It is carried out by running a hand along the rib cage and back bone to assess the level of fat cover.</a:t>
            </a:r>
          </a:p>
          <a:p>
            <a:r>
              <a:rPr lang="en-IE" sz="2100" dirty="0" smtClean="0">
                <a:latin typeface="Century Gothic"/>
                <a:cs typeface="Century Gothic"/>
              </a:rPr>
              <a:t>In a scale of 0 to 9, 0 is extremely thin and 9 is extremely fat. Scores in the middle are most desirable.</a:t>
            </a:r>
          </a:p>
          <a:p>
            <a:r>
              <a:rPr lang="en-IE" sz="2100" dirty="0" smtClean="0">
                <a:latin typeface="Century Gothic"/>
                <a:cs typeface="Century Gothic"/>
              </a:rPr>
              <a:t>It is very subjective and requires a lot of experience.</a:t>
            </a:r>
          </a:p>
          <a:p>
            <a:r>
              <a:rPr lang="en-IE" sz="2100" dirty="0" smtClean="0">
                <a:latin typeface="Century Gothic"/>
                <a:cs typeface="Century Gothic"/>
              </a:rPr>
              <a:t>It is on a scale of 0-5 for cows and sheep.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IE" dirty="0" smtClean="0">
                <a:solidFill>
                  <a:srgbClr val="ECEFDF"/>
                </a:solidFill>
                <a:latin typeface="Century Gothic"/>
                <a:cs typeface="Century Gothic"/>
              </a:rPr>
              <a:t>Condition Scoring</a:t>
            </a:r>
            <a:endParaRPr lang="en-IE" dirty="0">
              <a:solidFill>
                <a:srgbClr val="ECEFDF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IE" dirty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Landrace</a:t>
            </a:r>
            <a:endParaRPr lang="en-GB" dirty="0">
              <a:solidFill>
                <a:schemeClr val="tx2">
                  <a:lumMod val="20000"/>
                  <a:lumOff val="8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3" name="Picture 2" descr="Italian-Landrace-pig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1275606"/>
            <a:ext cx="4615598" cy="372017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Content Placeholder 1"/>
          <p:cNvSpPr>
            <a:spLocks noGrp="1"/>
          </p:cNvSpPr>
          <p:nvPr>
            <p:ph idx="1"/>
          </p:nvPr>
        </p:nvSpPr>
        <p:spPr>
          <a:xfrm>
            <a:off x="381000" y="1289302"/>
            <a:ext cx="8407893" cy="3658711"/>
          </a:xfrm>
        </p:spPr>
        <p:txBody>
          <a:bodyPr/>
          <a:lstStyle/>
          <a:p>
            <a:pPr marL="622300" indent="-514350">
              <a:buFont typeface="Trebuchet MS" pitchFamily="34" charset="0"/>
              <a:buAutoNum type="arabicPeriod"/>
            </a:pPr>
            <a:r>
              <a:rPr lang="en-IE" dirty="0" smtClean="0">
                <a:latin typeface="Century Gothic"/>
                <a:cs typeface="Century Gothic"/>
              </a:rPr>
              <a:t>What is meant by Critical Temperature?</a:t>
            </a:r>
          </a:p>
          <a:p>
            <a:pPr marL="622300" indent="-514350">
              <a:buFont typeface="Trebuchet MS" pitchFamily="34" charset="0"/>
              <a:buAutoNum type="arabicPeriod"/>
            </a:pPr>
            <a:r>
              <a:rPr lang="en-IE" dirty="0" smtClean="0">
                <a:latin typeface="Century Gothic"/>
                <a:cs typeface="Century Gothic"/>
              </a:rPr>
              <a:t>What are the critical temperatures in the farrowing Unit, the weaner house and the fattening house? </a:t>
            </a:r>
          </a:p>
          <a:p>
            <a:pPr marL="622300" indent="-514350">
              <a:buFont typeface="Trebuchet MS" pitchFamily="34" charset="0"/>
              <a:buAutoNum type="arabicPeriod"/>
            </a:pPr>
            <a:r>
              <a:rPr lang="en-IE" dirty="0" smtClean="0">
                <a:latin typeface="Century Gothic"/>
                <a:cs typeface="Century Gothic"/>
              </a:rPr>
              <a:t>Name the house that fatteners are kept in.</a:t>
            </a:r>
          </a:p>
          <a:p>
            <a:pPr marL="622300" indent="-514350">
              <a:buFont typeface="Trebuchet MS" pitchFamily="34" charset="0"/>
              <a:buAutoNum type="arabicPeriod"/>
            </a:pPr>
            <a:r>
              <a:rPr lang="en-IE" dirty="0" smtClean="0">
                <a:latin typeface="Century Gothic"/>
                <a:cs typeface="Century Gothic"/>
              </a:rPr>
              <a:t>State the feeding requirements for fatteners.</a:t>
            </a:r>
          </a:p>
          <a:p>
            <a:pPr marL="622300" indent="-514350">
              <a:buFont typeface="Trebuchet MS" pitchFamily="34" charset="0"/>
              <a:buAutoNum type="arabicPeriod"/>
            </a:pPr>
            <a:r>
              <a:rPr lang="en-IE" dirty="0" smtClean="0">
                <a:latin typeface="Century Gothic"/>
                <a:cs typeface="Century Gothic"/>
              </a:rPr>
              <a:t>At what weight are fatteners slaughtered at?</a:t>
            </a:r>
          </a:p>
          <a:p>
            <a:pPr marL="622300" indent="-514350">
              <a:buFont typeface="Trebuchet MS" pitchFamily="34" charset="0"/>
              <a:buAutoNum type="arabicPeriod"/>
            </a:pPr>
            <a:r>
              <a:rPr lang="en-IE" dirty="0" smtClean="0">
                <a:latin typeface="Century Gothic"/>
                <a:cs typeface="Century Gothic"/>
              </a:rPr>
              <a:t>What is condition scoring and what is the best condition score for a fattener?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IE" dirty="0" smtClean="0">
                <a:solidFill>
                  <a:srgbClr val="ECEFDF"/>
                </a:solidFill>
                <a:latin typeface="Century Gothic"/>
                <a:cs typeface="Century Gothic"/>
              </a:rPr>
              <a:t>Learning Check....</a:t>
            </a:r>
            <a:endParaRPr lang="en-IE" dirty="0">
              <a:solidFill>
                <a:srgbClr val="ECEFDF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89302"/>
            <a:ext cx="8407893" cy="3658711"/>
          </a:xfrm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en-IE" sz="2100" dirty="0" smtClean="0">
                <a:latin typeface="Century Gothic"/>
                <a:cs typeface="Century Gothic"/>
              </a:rPr>
              <a:t>Gilts are female pigs which have not yet had their first litter selected at birth for their excellent conformation and breeding.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en-IE" sz="2100" dirty="0" smtClean="0">
                <a:latin typeface="Century Gothic"/>
                <a:cs typeface="Century Gothic"/>
              </a:rPr>
              <a:t>As fatteners approach slaughter weight those with the best conformation &amp; health are selected as breeding herd replacements.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en-IE" sz="2100" dirty="0" smtClean="0">
                <a:latin typeface="Century Gothic"/>
                <a:cs typeface="Century Gothic"/>
              </a:rPr>
              <a:t>They are housed together for a further 4-6 weeks before being moved to dry sow house.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en-IE" sz="2100" dirty="0" smtClean="0">
                <a:latin typeface="Century Gothic"/>
                <a:cs typeface="Century Gothic"/>
              </a:rPr>
              <a:t>They will come into oestrous and enter the production cycle.</a:t>
            </a:r>
            <a:endParaRPr lang="en-GB" sz="2100" dirty="0" smtClean="0">
              <a:latin typeface="Century Gothic"/>
              <a:cs typeface="Century Gothic"/>
            </a:endParaRPr>
          </a:p>
        </p:txBody>
      </p:sp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IE" dirty="0">
                <a:solidFill>
                  <a:srgbClr val="ECEFDF"/>
                </a:solidFill>
                <a:latin typeface="Century Gothic"/>
                <a:cs typeface="Century Gothic"/>
              </a:rPr>
              <a:t>Replacement Gilts</a:t>
            </a:r>
            <a:endParaRPr lang="en-GB" dirty="0">
              <a:solidFill>
                <a:srgbClr val="ECEFDF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Replacement Gilt</a:t>
            </a:r>
            <a:endParaRPr lang="en-IE" dirty="0"/>
          </a:p>
        </p:txBody>
      </p:sp>
      <p:pic>
        <p:nvPicPr>
          <p:cNvPr id="3" name="Picture 2" descr="WhiteGil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365258"/>
            <a:ext cx="6192688" cy="357495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Content Placeholder 3" descr="piggery 056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14376" y="1481534"/>
            <a:ext cx="6034088" cy="339447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IE" dirty="0" smtClean="0">
                <a:solidFill>
                  <a:srgbClr val="ECEFDF"/>
                </a:solidFill>
                <a:latin typeface="Century Gothic"/>
                <a:cs typeface="Century Gothic"/>
              </a:rPr>
              <a:t>Gilt </a:t>
            </a:r>
            <a:r>
              <a:rPr lang="mr-IN" dirty="0" smtClean="0">
                <a:solidFill>
                  <a:srgbClr val="ECEFDF"/>
                </a:solidFill>
                <a:latin typeface="Century Gothic"/>
                <a:cs typeface="Century Gothic"/>
              </a:rPr>
              <a:t>–</a:t>
            </a:r>
            <a:r>
              <a:rPr lang="en-IE" dirty="0" smtClean="0">
                <a:solidFill>
                  <a:srgbClr val="ECEFDF"/>
                </a:solidFill>
                <a:latin typeface="Century Gothic"/>
                <a:cs typeface="Century Gothic"/>
              </a:rPr>
              <a:t> Ear Notching</a:t>
            </a:r>
            <a:endParaRPr lang="en-IE" dirty="0">
              <a:solidFill>
                <a:srgbClr val="ECEFDF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4" y="1707654"/>
            <a:ext cx="2017713" cy="3078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E" dirty="0">
                <a:latin typeface="Century Gothic"/>
                <a:cs typeface="Century Gothic"/>
              </a:rPr>
              <a:t>Notched ear means that this pig has been selected at birth for breeding purposes by the farmer.</a:t>
            </a:r>
          </a:p>
        </p:txBody>
      </p:sp>
    </p:spTree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289304"/>
            <a:ext cx="4038600" cy="3658710"/>
          </a:xfrm>
        </p:spPr>
        <p:txBody>
          <a:bodyPr>
            <a:normAutofit fontScale="77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3000" dirty="0" smtClean="0">
                <a:latin typeface="Century Gothic"/>
                <a:cs typeface="Century Gothic"/>
              </a:rPr>
              <a:t>Non –ruminant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3000" dirty="0" smtClean="0">
                <a:latin typeface="Century Gothic"/>
                <a:cs typeface="Century Gothic"/>
              </a:rPr>
              <a:t>Non-roughage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3000" dirty="0" smtClean="0">
                <a:latin typeface="Century Gothic"/>
                <a:cs typeface="Century Gothic"/>
              </a:rPr>
              <a:t>Balanced ration – high protein, vitamin A, D &amp; minerals (iron)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3000" dirty="0" smtClean="0">
                <a:latin typeface="Century Gothic"/>
                <a:cs typeface="Century Gothic"/>
              </a:rPr>
              <a:t>Housed in doors, therefore lacking minerals from the soil.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3000" dirty="0" smtClean="0">
                <a:latin typeface="Century Gothic"/>
                <a:cs typeface="Century Gothic"/>
              </a:rPr>
              <a:t>Wide variety of materials in ration to make up concentrated </a:t>
            </a:r>
            <a:r>
              <a:rPr lang="en-GB" sz="3000" dirty="0" smtClean="0">
                <a:latin typeface="Century Gothic"/>
                <a:cs typeface="Century Gothic"/>
              </a:rPr>
              <a:t>ration</a:t>
            </a:r>
            <a:endParaRPr lang="en-GB" sz="3000" dirty="0" smtClean="0">
              <a:latin typeface="Century Gothic"/>
              <a:cs typeface="Century Gothic"/>
            </a:endParaRPr>
          </a:p>
        </p:txBody>
      </p:sp>
      <p:sp>
        <p:nvSpPr>
          <p:cNvPr id="7066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289304"/>
            <a:ext cx="4038600" cy="3514694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>
                <a:latin typeface="Century Gothic"/>
                <a:cs typeface="Century Gothic"/>
              </a:rPr>
              <a:t>Ruminant</a:t>
            </a:r>
          </a:p>
          <a:p>
            <a:r>
              <a:rPr lang="en-GB" dirty="0" smtClean="0">
                <a:latin typeface="Century Gothic"/>
                <a:cs typeface="Century Gothic"/>
              </a:rPr>
              <a:t>Roughage</a:t>
            </a:r>
          </a:p>
          <a:p>
            <a:r>
              <a:rPr lang="en-GB" dirty="0" smtClean="0">
                <a:latin typeface="Century Gothic"/>
                <a:cs typeface="Century Gothic"/>
              </a:rPr>
              <a:t>Grazed out doors- grass- high quality grass =complete food</a:t>
            </a:r>
          </a:p>
          <a:p>
            <a:r>
              <a:rPr lang="en-GB" dirty="0" smtClean="0">
                <a:latin typeface="Century Gothic"/>
                <a:cs typeface="Century Gothic"/>
              </a:rPr>
              <a:t>Less variety of materials in ration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ECEFDF"/>
                </a:solidFill>
                <a:latin typeface="Century Gothic"/>
                <a:cs typeface="Century Gothic"/>
              </a:rPr>
              <a:t>Diet of </a:t>
            </a:r>
            <a:br>
              <a:rPr lang="en-US" dirty="0" smtClean="0">
                <a:solidFill>
                  <a:srgbClr val="ECEFDF"/>
                </a:solidFill>
                <a:latin typeface="Century Gothic"/>
                <a:cs typeface="Century Gothic"/>
              </a:rPr>
            </a:br>
            <a:r>
              <a:rPr lang="en-US" dirty="0" smtClean="0">
                <a:solidFill>
                  <a:srgbClr val="ECEFDF"/>
                </a:solidFill>
                <a:latin typeface="Century Gothic"/>
                <a:cs typeface="Century Gothic"/>
              </a:rPr>
              <a:t>Monogastric v Ruminant</a:t>
            </a:r>
            <a:endParaRPr lang="en-IE" dirty="0" smtClean="0">
              <a:solidFill>
                <a:srgbClr val="ECEFDF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89302"/>
            <a:ext cx="8407893" cy="3658711"/>
          </a:xfrm>
        </p:spPr>
        <p:txBody>
          <a:bodyPr/>
          <a:lstStyle/>
          <a:p>
            <a:pPr marL="365125" indent="-255588">
              <a:lnSpc>
                <a:spcPct val="90000"/>
              </a:lnSpc>
              <a:buFont typeface="Wingdings 3" pitchFamily="18" charset="2"/>
              <a:buChar char=""/>
            </a:pPr>
            <a:r>
              <a:rPr lang="en-IE" dirty="0" smtClean="0">
                <a:latin typeface="Century Gothic"/>
                <a:cs typeface="Century Gothic"/>
              </a:rPr>
              <a:t>Commercially reared and fattened indoor pigs are subject to a much less number of diseases than cattle or sheep.</a:t>
            </a:r>
          </a:p>
          <a:p>
            <a:pPr marL="365125" indent="-255588">
              <a:lnSpc>
                <a:spcPct val="90000"/>
              </a:lnSpc>
              <a:buFont typeface="Wingdings 3" pitchFamily="18" charset="2"/>
              <a:buChar char=""/>
            </a:pPr>
            <a:r>
              <a:rPr lang="en-IE" dirty="0" smtClean="0">
                <a:latin typeface="Century Gothic"/>
                <a:cs typeface="Century Gothic"/>
              </a:rPr>
              <a:t>Reasons : 1. Pigs live in a controlled environment with little or no contact with soil or vegetation. 2. temp, humidity, hygiene &amp; diet are all controlled and kept at levels optimum for growth &amp; development.3. Usually self contained except for occasional purchases of boars</a:t>
            </a:r>
          </a:p>
          <a:p>
            <a:pPr marL="365125" indent="-255588">
              <a:lnSpc>
                <a:spcPct val="90000"/>
              </a:lnSpc>
              <a:buFont typeface="Wingdings 3" pitchFamily="18" charset="2"/>
              <a:buChar char=""/>
            </a:pPr>
            <a:r>
              <a:rPr lang="en-IE" dirty="0" smtClean="0">
                <a:latin typeface="Century Gothic"/>
                <a:cs typeface="Century Gothic"/>
              </a:rPr>
              <a:t>The controlled environment can grow and spread disease rapidly. Hygiene is crucial. Disinfectant baths. </a:t>
            </a:r>
            <a:endParaRPr lang="en-GB" dirty="0" smtClean="0">
              <a:latin typeface="Century Gothic"/>
              <a:cs typeface="Century Gothic"/>
            </a:endParaRPr>
          </a:p>
        </p:txBody>
      </p:sp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IE" dirty="0" smtClean="0">
                <a:solidFill>
                  <a:srgbClr val="ECEFDF"/>
                </a:solidFill>
                <a:latin typeface="Century Gothic"/>
                <a:cs typeface="Century Gothic"/>
              </a:rPr>
              <a:t>Diseases of Pigs</a:t>
            </a:r>
            <a:endParaRPr lang="en-GB" dirty="0">
              <a:solidFill>
                <a:srgbClr val="ECEFDF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9624"/>
            <a:ext cx="4978400" cy="3509566"/>
          </a:xfrm>
        </p:spPr>
        <p:txBody>
          <a:bodyPr>
            <a:normAutofit/>
          </a:bodyPr>
          <a:lstStyle/>
          <a:p>
            <a:r>
              <a:rPr lang="en-IE" sz="2800" dirty="0" smtClean="0">
                <a:latin typeface="Century Gothic"/>
                <a:cs typeface="Century Gothic"/>
              </a:rPr>
              <a:t>British Origin</a:t>
            </a:r>
          </a:p>
          <a:p>
            <a:r>
              <a:rPr lang="en-IE" sz="2800" dirty="0" smtClean="0">
                <a:latin typeface="Century Gothic"/>
                <a:cs typeface="Century Gothic"/>
              </a:rPr>
              <a:t>Fast Growth Rate</a:t>
            </a:r>
          </a:p>
          <a:p>
            <a:r>
              <a:rPr lang="en-IE" sz="2800" dirty="0" smtClean="0">
                <a:latin typeface="Century Gothic"/>
                <a:cs typeface="Century Gothic"/>
              </a:rPr>
              <a:t>High Prolificy</a:t>
            </a:r>
          </a:p>
          <a:p>
            <a:r>
              <a:rPr lang="en-IE" sz="2800" dirty="0" smtClean="0">
                <a:latin typeface="Century Gothic"/>
                <a:cs typeface="Century Gothic"/>
              </a:rPr>
              <a:t>Good Food Conversion Ratio</a:t>
            </a:r>
          </a:p>
          <a:p>
            <a:r>
              <a:rPr lang="en-IE" sz="2800" dirty="0" smtClean="0">
                <a:latin typeface="Century Gothic"/>
                <a:cs typeface="Century Gothic"/>
              </a:rPr>
              <a:t>Good Meat Quality</a:t>
            </a:r>
          </a:p>
          <a:p>
            <a:r>
              <a:rPr lang="en-IE" sz="2800" dirty="0" smtClean="0">
                <a:latin typeface="Century Gothic"/>
                <a:cs typeface="Century Gothic"/>
              </a:rPr>
              <a:t>Erect Ears</a:t>
            </a:r>
            <a:endParaRPr lang="en-GB" sz="2800" dirty="0" smtClean="0">
              <a:latin typeface="Century Gothic"/>
              <a:cs typeface="Century Gothic"/>
            </a:endParaRPr>
          </a:p>
        </p:txBody>
      </p:sp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IE" dirty="0">
                <a:solidFill>
                  <a:srgbClr val="E4E9DA"/>
                </a:solidFill>
                <a:latin typeface="Century Gothic"/>
                <a:cs typeface="Century Gothic"/>
              </a:rPr>
              <a:t>The Large White</a:t>
            </a:r>
            <a:endParaRPr lang="en-GB" dirty="0">
              <a:solidFill>
                <a:srgbClr val="E4E9DA"/>
              </a:solidFill>
              <a:latin typeface="Century Gothic"/>
              <a:cs typeface="Century Gothic"/>
            </a:endParaRPr>
          </a:p>
        </p:txBody>
      </p:sp>
      <p:pic>
        <p:nvPicPr>
          <p:cNvPr id="19460" name="Picture 4" descr="C:\Users\Veronica\Pictures\2010-09-13 piggery\piggery 06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257" y="1335658"/>
            <a:ext cx="3024187" cy="3612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IE" dirty="0">
                <a:solidFill>
                  <a:srgbClr val="E4E9DA"/>
                </a:solidFill>
                <a:latin typeface="Century Gothic"/>
                <a:cs typeface="Century Gothic"/>
              </a:rPr>
              <a:t>Large White</a:t>
            </a:r>
            <a:endParaRPr lang="en-GB" dirty="0">
              <a:solidFill>
                <a:srgbClr val="E4E9DA"/>
              </a:solidFill>
              <a:latin typeface="Century Gothic"/>
              <a:cs typeface="Century Gothic"/>
            </a:endParaRPr>
          </a:p>
        </p:txBody>
      </p:sp>
      <p:pic>
        <p:nvPicPr>
          <p:cNvPr id="2" name="Picture 1" descr="Cochette Large Whit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1275608"/>
            <a:ext cx="6200689" cy="369958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4" y="1289304"/>
            <a:ext cx="8407893" cy="3658711"/>
          </a:xfrm>
        </p:spPr>
        <p:txBody>
          <a:bodyPr>
            <a:normAutofit/>
          </a:bodyPr>
          <a:lstStyle/>
          <a:p>
            <a:r>
              <a:rPr lang="en-IE" dirty="0" smtClean="0"/>
              <a:t>Most pigs in Ireland are raised indoors but on some farms they are raised outside.</a:t>
            </a:r>
          </a:p>
          <a:p>
            <a:r>
              <a:rPr lang="en-IE" dirty="0" smtClean="0"/>
              <a:t>The Landrace and Large White are not suitable for outdoor pig farming.</a:t>
            </a:r>
          </a:p>
          <a:p>
            <a:r>
              <a:rPr lang="en-IE" dirty="0" smtClean="0"/>
              <a:t>Outdoor pig breeds include:</a:t>
            </a:r>
          </a:p>
          <a:p>
            <a:pPr lvl="1"/>
            <a:r>
              <a:rPr lang="en-IE" dirty="0" smtClean="0"/>
              <a:t>The Duroc</a:t>
            </a:r>
          </a:p>
          <a:p>
            <a:pPr lvl="1"/>
            <a:r>
              <a:rPr lang="en-IE" dirty="0" smtClean="0"/>
              <a:t>The Saddleback</a:t>
            </a:r>
          </a:p>
          <a:p>
            <a:pPr lvl="1"/>
            <a:r>
              <a:rPr lang="en-IE" dirty="0" smtClean="0"/>
              <a:t>Gloucestor Old Spot</a:t>
            </a:r>
          </a:p>
          <a:p>
            <a:pPr lvl="1"/>
            <a:r>
              <a:rPr lang="en-IE" dirty="0" smtClean="0"/>
              <a:t>Tamworth</a:t>
            </a:r>
          </a:p>
          <a:p>
            <a:pPr lvl="1"/>
            <a:r>
              <a:rPr lang="en-IE" dirty="0" smtClean="0"/>
              <a:t>Piétrain</a:t>
            </a:r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Outdoor Pig Breeds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25045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Saddleback</a:t>
            </a:r>
            <a:endParaRPr lang="en-IE" dirty="0"/>
          </a:p>
        </p:txBody>
      </p:sp>
      <p:pic>
        <p:nvPicPr>
          <p:cNvPr id="5" name="Picture 4" descr="a993af4449328ac77ac3002b919d3bc1402a8eb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1275606"/>
            <a:ext cx="6516216" cy="366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3469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iology">
  <a:themeElements>
    <a:clrScheme name="Venture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2159</TotalTime>
  <Words>2014</Words>
  <Application>Microsoft Macintosh PowerPoint</Application>
  <PresentationFormat>On-screen Show (16:9)</PresentationFormat>
  <Paragraphs>258</Paragraphs>
  <Slides>55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Biology</vt:lpstr>
      <vt:lpstr>Leaving Certificate Agricultural Science</vt:lpstr>
      <vt:lpstr>Learning Outcomes</vt:lpstr>
      <vt:lpstr>Pig Facts</vt:lpstr>
      <vt:lpstr>Breeds of Pigs- Landrace</vt:lpstr>
      <vt:lpstr>Landrace</vt:lpstr>
      <vt:lpstr>The Large White</vt:lpstr>
      <vt:lpstr>Large White</vt:lpstr>
      <vt:lpstr>Outdoor Pig Breeds</vt:lpstr>
      <vt:lpstr>Saddleback</vt:lpstr>
      <vt:lpstr>Duroc</vt:lpstr>
      <vt:lpstr>Gloucestor Old Spot</vt:lpstr>
      <vt:lpstr>Tamworth</vt:lpstr>
      <vt:lpstr>Piétrain</vt:lpstr>
      <vt:lpstr>PIG FACTS</vt:lpstr>
      <vt:lpstr>Gestation &amp; Oestrous</vt:lpstr>
      <vt:lpstr>DENTAL FORMULA- PIG</vt:lpstr>
      <vt:lpstr>PowerPoint Presentation</vt:lpstr>
      <vt:lpstr>PowerPoint Presentation</vt:lpstr>
      <vt:lpstr>Learning Check....</vt:lpstr>
      <vt:lpstr>Food Conversion Ratio</vt:lpstr>
      <vt:lpstr>Factors Affecting FCR</vt:lpstr>
      <vt:lpstr>Criss-Cross breeding</vt:lpstr>
      <vt:lpstr>Criss-Cross breeding</vt:lpstr>
      <vt:lpstr>Leaning Check....</vt:lpstr>
      <vt:lpstr>Types of Production units</vt:lpstr>
      <vt:lpstr>Pig Production In IPU’s</vt:lpstr>
      <vt:lpstr>Dry sow house</vt:lpstr>
      <vt:lpstr>Farrowing Unit</vt:lpstr>
      <vt:lpstr>PowerPoint Presentation</vt:lpstr>
      <vt:lpstr>Farrowing </vt:lpstr>
      <vt:lpstr>Suckling Period</vt:lpstr>
      <vt:lpstr>Suckling</vt:lpstr>
      <vt:lpstr>Farrowing House</vt:lpstr>
      <vt:lpstr>Tail Docking &amp; Castration</vt:lpstr>
      <vt:lpstr>Learning Check....</vt:lpstr>
      <vt:lpstr>Post Weaning Sow Management</vt:lpstr>
      <vt:lpstr>The Boar</vt:lpstr>
      <vt:lpstr>Boar close to sow</vt:lpstr>
      <vt:lpstr>Fresh Pig Semen for AI</vt:lpstr>
      <vt:lpstr>In heat Sow.</vt:lpstr>
      <vt:lpstr>Management &amp; Feeding of Weaners</vt:lpstr>
      <vt:lpstr>Water Supply </vt:lpstr>
      <vt:lpstr>The Weaner House</vt:lpstr>
      <vt:lpstr>Learning Check....</vt:lpstr>
      <vt:lpstr>Management &amp; Feeding Fatteners</vt:lpstr>
      <vt:lpstr>Fatteners</vt:lpstr>
      <vt:lpstr>Fatteners &amp; Fattener Ration</vt:lpstr>
      <vt:lpstr>Fattener House</vt:lpstr>
      <vt:lpstr>Condition Scoring</vt:lpstr>
      <vt:lpstr>Learning Check....</vt:lpstr>
      <vt:lpstr>Replacement Gilts</vt:lpstr>
      <vt:lpstr>Replacement Gilt</vt:lpstr>
      <vt:lpstr>Gilt – Ear Notching</vt:lpstr>
      <vt:lpstr>Diet of  Monogastric v Ruminant</vt:lpstr>
      <vt:lpstr>Diseases of Pigs</vt:lpstr>
    </vt:vector>
  </TitlesOfParts>
  <Company>St Columba's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</dc:title>
  <dc:creator>Humphrey Jones</dc:creator>
  <cp:lastModifiedBy>Humphrey Jones</cp:lastModifiedBy>
  <cp:revision>76</cp:revision>
  <cp:lastPrinted>1601-01-01T00:00:00Z</cp:lastPrinted>
  <dcterms:created xsi:type="dcterms:W3CDTF">2006-03-15T10:09:48Z</dcterms:created>
  <dcterms:modified xsi:type="dcterms:W3CDTF">2016-11-08T20:42:41Z</dcterms:modified>
</cp:coreProperties>
</file>