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57" r:id="rId1"/>
  </p:sldMasterIdLst>
  <p:notesMasterIdLst>
    <p:notesMasterId r:id="rId27"/>
  </p:notesMasterIdLst>
  <p:handoutMasterIdLst>
    <p:handoutMasterId r:id="rId28"/>
  </p:handoutMasterIdLst>
  <p:sldIdLst>
    <p:sldId id="355" r:id="rId2"/>
    <p:sldId id="361" r:id="rId3"/>
    <p:sldId id="324" r:id="rId4"/>
    <p:sldId id="356" r:id="rId5"/>
    <p:sldId id="357" r:id="rId6"/>
    <p:sldId id="325" r:id="rId7"/>
    <p:sldId id="257" r:id="rId8"/>
    <p:sldId id="259" r:id="rId9"/>
    <p:sldId id="260" r:id="rId10"/>
    <p:sldId id="261" r:id="rId11"/>
    <p:sldId id="358" r:id="rId12"/>
    <p:sldId id="262" r:id="rId13"/>
    <p:sldId id="263" r:id="rId14"/>
    <p:sldId id="264" r:id="rId15"/>
    <p:sldId id="265" r:id="rId16"/>
    <p:sldId id="266" r:id="rId17"/>
    <p:sldId id="326" r:id="rId18"/>
    <p:sldId id="267" r:id="rId19"/>
    <p:sldId id="322" r:id="rId20"/>
    <p:sldId id="269" r:id="rId21"/>
    <p:sldId id="270" r:id="rId22"/>
    <p:sldId id="271" r:id="rId23"/>
    <p:sldId id="323" r:id="rId24"/>
    <p:sldId id="359" r:id="rId25"/>
    <p:sldId id="360" r:id="rId26"/>
  </p:sldIdLst>
  <p:sldSz cx="9144000" cy="5143500" type="screen16x9"/>
  <p:notesSz cx="6834188" cy="99790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igh Tower Tex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4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6" y="45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1" tIns="48030" rIns="96061" bIns="48030" numCol="1" anchor="t" anchorCtr="0" compatLnSpc="1">
            <a:prstTxWarp prst="textNoShape">
              <a:avLst/>
            </a:prstTxWarp>
          </a:bodyPr>
          <a:lstStyle>
            <a:lvl1pPr defTabSz="960725">
              <a:defRPr sz="1300">
                <a:latin typeface="High Tower Text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1" tIns="48030" rIns="96061" bIns="48030" numCol="1" anchor="t" anchorCtr="0" compatLnSpc="1">
            <a:prstTxWarp prst="textNoShape">
              <a:avLst/>
            </a:prstTxWarp>
          </a:bodyPr>
          <a:lstStyle>
            <a:lvl1pPr algn="r" defTabSz="960725">
              <a:defRPr sz="1300">
                <a:latin typeface="High Tower Text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1" tIns="48030" rIns="96061" bIns="48030" numCol="1" anchor="b" anchorCtr="0" compatLnSpc="1">
            <a:prstTxWarp prst="textNoShape">
              <a:avLst/>
            </a:prstTxWarp>
          </a:bodyPr>
          <a:lstStyle>
            <a:lvl1pPr defTabSz="960725">
              <a:defRPr sz="1300">
                <a:latin typeface="High Tower Text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1" tIns="48030" rIns="96061" bIns="48030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Arial" charset="0"/>
              </a:defRPr>
            </a:lvl1pPr>
          </a:lstStyle>
          <a:p>
            <a:pPr>
              <a:defRPr/>
            </a:pPr>
            <a:fld id="{5390E8BB-EB02-4740-A6B7-9D00F3BF09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6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>
                <a:latin typeface="High Tower Text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C03F520-4FCE-7644-93B6-55C9A9AEADE5}" type="datetimeFigureOut">
              <a:rPr lang="en-US"/>
              <a:pPr>
                <a:defRPr/>
              </a:pPr>
              <a:t>08/11/16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9300"/>
            <a:ext cx="6646862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5762" cy="448945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>
                <a:latin typeface="High Tower Text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5F386A1-F77C-CC4A-AC63-3A2BC6175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90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9pPr>
          </a:lstStyle>
          <a:p>
            <a:pPr eaLnBrk="1" hangingPunct="1"/>
            <a:fld id="{A9BA6CDE-F51F-924A-970A-A6994C59F52C}" type="slidenum">
              <a:rPr lang="en-GB" sz="1200"/>
              <a:pPr eaLnBrk="1" hangingPunct="1"/>
              <a:t>20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14300"/>
            <a:ext cx="1981200" cy="491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15888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Large P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03498"/>
            <a:ext cx="3297496" cy="170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95486"/>
            <a:ext cx="1981200" cy="4752528"/>
          </a:xfrm>
        </p:spPr>
        <p:txBody>
          <a:bodyPr vert="vert270" anchor="ctr"/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2334276"/>
            <a:ext cx="6324600" cy="1371600"/>
          </a:xfrm>
        </p:spPr>
        <p:txBody>
          <a:bodyPr/>
          <a:lstStyle>
            <a:lvl1pPr algn="ct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2411413" y="4030663"/>
            <a:ext cx="2133600" cy="5397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35150" y="4786313"/>
            <a:ext cx="3352800" cy="2047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5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7C20-2895-2E42-A174-F8E0956098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7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1125"/>
            <a:ext cx="6705600" cy="49164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11125"/>
            <a:ext cx="1955800" cy="4916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80C066D-D6C8-6A49-8B28-943F1BF4C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5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ga-IE" noProof="0" smtClean="0"/>
              <a:t>Click icon to add clip art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6985-710A-764B-AFBF-AF6EC6B57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0069"/>
      </p:ext>
    </p:extLst>
  </p:cSld>
  <p:clrMapOvr>
    <a:masterClrMapping/>
  </p:clrMapOvr>
  <p:transition xmlns:p14="http://schemas.microsoft.com/office/powerpoint/2010/main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66E1-9DC3-5A48-80DD-6D93489B96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7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14300"/>
            <a:ext cx="1981200" cy="4916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15888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DE89D3E-206C-2149-9F61-0ECB0414B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7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ED3-1B01-E342-A4D8-4FF75BBCD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5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9926-FF06-264E-BD29-BFFE7C900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9C72-2D1F-7748-B17D-0156C3559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2713"/>
            <a:ext cx="8831263" cy="4918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0B8B-D3C3-274B-8AFC-4C256A470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1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12713"/>
            <a:ext cx="1981200" cy="4918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0E7960-2896-7D47-B0E3-33B3D8A2F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6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12713"/>
            <a:ext cx="1981200" cy="4918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476726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363" y="4765675"/>
            <a:ext cx="582612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C27A-D2BE-D741-B344-309EEA41C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9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5550"/>
            <a:ext cx="8831263" cy="378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300"/>
            <a:ext cx="8813800" cy="100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820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050"/>
            <a:ext cx="8407400" cy="330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Century Gothic"/>
          <a:ea typeface="ＭＳ Ｐゴシック" charset="0"/>
          <a:cs typeface="Century 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charset="0"/>
        <a:buChar char=""/>
        <a:defRPr sz="2000" kern="1200" spc="150">
          <a:solidFill>
            <a:schemeClr val="tx2"/>
          </a:solidFill>
          <a:latin typeface="Century Gothic"/>
          <a:ea typeface="ＭＳ Ｐゴシック" charset="0"/>
          <a:cs typeface="Century Gothic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ern="1200" spc="100">
          <a:solidFill>
            <a:schemeClr val="tx2"/>
          </a:solidFill>
          <a:latin typeface="Century Gothic"/>
          <a:ea typeface="ＭＳ Ｐゴシック" charset="0"/>
          <a:cs typeface="Century Gothic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F2EC86"/>
        </a:buClr>
        <a:buFont typeface="Wingdings" charset="0"/>
        <a:buChar char="§"/>
        <a:defRPr sz="1600" kern="1200" spc="100">
          <a:solidFill>
            <a:schemeClr val="tx2"/>
          </a:solidFill>
          <a:latin typeface="Century Gothic"/>
          <a:ea typeface="ＭＳ Ｐゴシック" charset="0"/>
          <a:cs typeface="Century Gothic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24F1C"/>
        </a:buClr>
        <a:buFont typeface="Wingdings" charset="0"/>
        <a:buChar char="§"/>
        <a:defRPr sz="1400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53876"/>
        </a:buClr>
        <a:buFont typeface="Wingdings" charset="0"/>
        <a:buChar char="§"/>
        <a:defRPr sz="1300" kern="1200" spc="100">
          <a:solidFill>
            <a:schemeClr val="tx2"/>
          </a:solidFill>
          <a:latin typeface="Century Gothic"/>
          <a:ea typeface="ＭＳ Ｐゴシック" charset="0"/>
          <a:cs typeface="Century Gothic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ciencephoto.com/images/download_wm_image.html/E764318-Texel_sheep-SPL.jpg?id=697640318" TargetMode="Externa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4000" dirty="0" smtClean="0">
                <a:ea typeface="+mn-ea"/>
              </a:rPr>
              <a:t>Leaving Certificate Agricultural Science</a:t>
            </a:r>
            <a:endParaRPr lang="en-GB" sz="3600" dirty="0" smtClean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335213"/>
            <a:ext cx="6324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ea typeface="+mj-ea"/>
              </a:rPr>
              <a:t>Sheep 1</a:t>
            </a:r>
            <a:endParaRPr lang="en-IE" sz="3600" dirty="0">
              <a:ea typeface="+mj-ea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763713" y="381317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1800">
                <a:solidFill>
                  <a:schemeClr val="bg1"/>
                </a:solidFill>
                <a:latin typeface="Century Gothic" charset="0"/>
                <a:cs typeface="Century Gothic" charset="0"/>
              </a:rPr>
              <a:t>Breeds &amp; Breeding Principles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9188"/>
          </a:xfrm>
        </p:spPr>
        <p:txBody>
          <a:bodyPr/>
          <a:lstStyle/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Blackface x Border Leicester = </a:t>
            </a:r>
            <a:r>
              <a:rPr lang="en-IE" dirty="0" smtClean="0">
                <a:solidFill>
                  <a:schemeClr val="folHlink"/>
                </a:solidFill>
                <a:ea typeface="+mn-ea"/>
              </a:rPr>
              <a:t>Greyface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Blackface x Blue faced Leicester = </a:t>
            </a:r>
            <a:r>
              <a:rPr lang="en-IE" dirty="0" smtClean="0">
                <a:solidFill>
                  <a:schemeClr val="folHlink"/>
                </a:solidFill>
                <a:ea typeface="+mn-ea"/>
              </a:rPr>
              <a:t>Scotch</a:t>
            </a:r>
            <a:r>
              <a:rPr lang="en-IE" dirty="0" smtClean="0">
                <a:ea typeface="+mn-ea"/>
              </a:rPr>
              <a:t> </a:t>
            </a:r>
            <a:r>
              <a:rPr lang="en-IE" dirty="0" smtClean="0">
                <a:solidFill>
                  <a:schemeClr val="folHlink"/>
                </a:solidFill>
                <a:ea typeface="+mn-ea"/>
              </a:rPr>
              <a:t>Mule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Cheviot x Border Leicester = </a:t>
            </a:r>
            <a:r>
              <a:rPr lang="en-IE" dirty="0" smtClean="0">
                <a:solidFill>
                  <a:schemeClr val="folHlink"/>
                </a:solidFill>
                <a:ea typeface="+mn-ea"/>
              </a:rPr>
              <a:t>Half-breed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Galway x Belclare Improver = </a:t>
            </a:r>
            <a:r>
              <a:rPr lang="en-IE" dirty="0" smtClean="0">
                <a:solidFill>
                  <a:schemeClr val="folHlink"/>
                </a:solidFill>
                <a:ea typeface="+mn-ea"/>
              </a:rPr>
              <a:t>Improved Galway</a:t>
            </a:r>
            <a:endParaRPr lang="en-GB" dirty="0" smtClean="0">
              <a:solidFill>
                <a:schemeClr val="folHlink"/>
              </a:solidFill>
              <a:ea typeface="+mn-ea"/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Examples of Cross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bluefacedleicester-web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3825"/>
            <a:ext cx="31686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2278224_or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23825"/>
            <a:ext cx="34528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577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427288"/>
            <a:ext cx="34274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9188"/>
          </a:xfrm>
        </p:spPr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IE" sz="2400" b="1" i="1" dirty="0">
                <a:solidFill>
                  <a:schemeClr val="folHlink"/>
                </a:solidFill>
                <a:ea typeface="+mn-ea"/>
              </a:rPr>
              <a:t>The Galway</a:t>
            </a:r>
            <a:endParaRPr lang="en-IE" sz="2400" dirty="0">
              <a:solidFill>
                <a:schemeClr val="folHlink"/>
              </a:solidFill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>
                <a:ea typeface="+mn-ea"/>
              </a:rPr>
              <a:t>Big, late maturing “Long Wool” Sheep.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>
                <a:ea typeface="+mn-ea"/>
              </a:rPr>
              <a:t>Pure breed Galways are sold for Store Production as HOGGETS between Xmas and Easter of their first year.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>
                <a:ea typeface="+mn-ea"/>
              </a:rPr>
              <a:t>When crossed with Suffolk the offspring then mature early.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Galway is a large, polled, white-faced breed noted for: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Prolificacy - The best managed flocks can achieve 200% lambing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Longevity – Can lamb up to 10 years old.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Moderate growth rate and ease of finishing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Excellent carcase &amp; eating quality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Fine quality wool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Hardiness &amp; ease of management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The Main Sheep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24166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83518"/>
            <a:ext cx="6383796" cy="4127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9188"/>
          </a:xfrm>
        </p:spPr>
        <p:txBody>
          <a:bodyPr>
            <a:normAutofit fontScale="70000" lnSpcReduction="20000"/>
          </a:bodyPr>
          <a:lstStyle/>
          <a:p>
            <a:pPr marL="444500" indent="-4445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IE" sz="2600" b="1" i="1" dirty="0">
                <a:solidFill>
                  <a:schemeClr val="folHlink"/>
                </a:solidFill>
                <a:ea typeface="+mn-ea"/>
              </a:rPr>
              <a:t>The Blackface Mountain</a:t>
            </a:r>
            <a:endParaRPr lang="en-IE" sz="2600" dirty="0">
              <a:solidFill>
                <a:schemeClr val="folHlink"/>
              </a:solidFill>
              <a:ea typeface="+mn-ea"/>
            </a:endParaRP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600" dirty="0">
                <a:ea typeface="+mn-ea"/>
              </a:rPr>
              <a:t>All Blackfaces are horned, with black or black and white face and legs. </a:t>
            </a: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600" dirty="0">
                <a:ea typeface="+mn-ea"/>
              </a:rPr>
              <a:t>Sometimes known as Scotch Blackface, Kerry Sheep or just “Blackies”.</a:t>
            </a: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600" dirty="0">
                <a:ea typeface="+mn-ea"/>
              </a:rPr>
              <a:t>They are very hardy and thrive in harsh &amp; exposed conditions.</a:t>
            </a: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600" dirty="0">
                <a:ea typeface="+mn-ea"/>
              </a:rPr>
              <a:t>Low lambing rate! Why?</a:t>
            </a: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600" dirty="0">
                <a:ea typeface="+mn-ea"/>
              </a:rPr>
              <a:t>Blackface ewes are excellent mothers. </a:t>
            </a: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600" dirty="0">
                <a:ea typeface="+mn-ea"/>
              </a:rPr>
              <a:t>They are good milkers and are able to yield a lamb crop and a wool clip even when on marginal pastures </a:t>
            </a:r>
            <a:endParaRPr lang="en-IE" sz="2600" dirty="0">
              <a:ea typeface="+mn-ea"/>
            </a:endParaRPr>
          </a:p>
          <a:p>
            <a:pPr marL="444500" indent="-4445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600" dirty="0">
                <a:ea typeface="+mn-ea"/>
              </a:rPr>
              <a:t>When brought down to lowland farms, Blackface ewes become prolific dams (female).</a:t>
            </a:r>
            <a:endParaRPr lang="en-GB" sz="2600" dirty="0">
              <a:ea typeface="+mn-ea"/>
            </a:endParaRP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The Main Sheep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03635"/>
            <a:ext cx="8280400" cy="406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IE" sz="2800" b="1" i="1" dirty="0">
                <a:solidFill>
                  <a:schemeClr val="folHlink"/>
                </a:solidFill>
                <a:ea typeface="+mn-ea"/>
              </a:rPr>
              <a:t>The Wicklow Cheviot</a:t>
            </a:r>
            <a:endParaRPr lang="en-IE" sz="2800" dirty="0">
              <a:solidFill>
                <a:schemeClr val="folHlink"/>
              </a:solidFill>
              <a:ea typeface="+mn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The cheviot is hardy, fairly prolific and a good mother.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Their feet are sound and not prone to foot rot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The cheviot produces ideal lambs for the French market.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Good quality fleece of wool.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More so a hill breed and not quite as hardy as the Blackface.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Usually crossed with a prolific breed for production of commercial breeding ewes.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Lambs from a </a:t>
            </a:r>
            <a:r>
              <a:rPr lang="en-GB" sz="2800" dirty="0" err="1">
                <a:ea typeface="+mn-ea"/>
              </a:rPr>
              <a:t>suffolk</a:t>
            </a:r>
            <a:r>
              <a:rPr lang="en-GB" sz="2800" dirty="0">
                <a:ea typeface="+mn-ea"/>
              </a:rPr>
              <a:t> ram are good quality and early maturing.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The Main Sheep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f1a2_33fee7db62064e798da6c89dac8c1a04.jpg_srz_388_287_85_22_0.50_1.20_0.00_jpg_sr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851" y="267494"/>
            <a:ext cx="6267477" cy="4635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400" b="1" i="1" smtClean="0">
                <a:solidFill>
                  <a:schemeClr val="folHlink"/>
                </a:solidFill>
                <a:ea typeface="+mn-ea"/>
              </a:rPr>
              <a:t>The Suffolk </a:t>
            </a:r>
            <a:endParaRPr lang="en-IE" sz="2400" smtClean="0">
              <a:solidFill>
                <a:schemeClr val="folHlink"/>
              </a:solidFill>
              <a:ea typeface="+mn-ea"/>
            </a:endParaRP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400" smtClean="0">
                <a:ea typeface="+mn-ea"/>
              </a:rPr>
              <a:t>The Suffolk is a hornless or polled breed, with a distinctive all-black head and black legs, and close-cropped white wool. 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400" smtClean="0">
                <a:ea typeface="+mn-ea"/>
              </a:rPr>
              <a:t>It is a dual-purpose breed for both meat production and wool. 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400" smtClean="0">
                <a:ea typeface="+mn-ea"/>
              </a:rPr>
              <a:t>But today it is the most commonly used sire for cross-bred lambs for meat. 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400" smtClean="0">
                <a:ea typeface="+mn-ea"/>
              </a:rPr>
              <a:t>A mature ewe can weigh 84 kg and a ram can reach 130 kg. </a:t>
            </a:r>
            <a:endParaRPr lang="en-IE" sz="2400" smtClean="0">
              <a:ea typeface="+mn-ea"/>
            </a:endParaRP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400" smtClean="0">
                <a:ea typeface="+mn-ea"/>
              </a:rPr>
              <a:t>Very popular ram for production of fat lambs. 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400" smtClean="0">
                <a:ea typeface="+mn-ea"/>
              </a:rPr>
              <a:t>Impart excellent carcase characteristics to their offspring.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400" smtClean="0">
                <a:ea typeface="+mn-ea"/>
              </a:rPr>
              <a:t>Important for early lamb production (born at Xmas and sold at Easter)</a:t>
            </a:r>
            <a:endParaRPr lang="en-GB" sz="2400" smtClean="0">
              <a:ea typeface="+mn-ea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The Main Sheep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tley-Suffolk-Ram-lambs-June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7" y="267494"/>
            <a:ext cx="8278872" cy="462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89050"/>
            <a:ext cx="8407400" cy="3514948"/>
          </a:xfrm>
        </p:spPr>
        <p:txBody>
          <a:bodyPr/>
          <a:lstStyle/>
          <a:p>
            <a:pPr marL="44450" indent="0">
              <a:buNone/>
            </a:pPr>
            <a:r>
              <a:rPr lang="en-IE" i="1" dirty="0" smtClean="0"/>
              <a:t>At the end of this section you should be able to:</a:t>
            </a:r>
          </a:p>
          <a:p>
            <a:r>
              <a:rPr lang="en-IE" dirty="0" smtClean="0"/>
              <a:t>Distinguish between lowland and hill / mountain sheep farming.</a:t>
            </a:r>
          </a:p>
          <a:p>
            <a:r>
              <a:rPr lang="en-IE" dirty="0" smtClean="0"/>
              <a:t>Briefly describe why sheep can be a profitable enterprise.</a:t>
            </a:r>
          </a:p>
          <a:p>
            <a:r>
              <a:rPr lang="en-IE" dirty="0" smtClean="0"/>
              <a:t>Describe the classification of sheep breeds, understanding the terms </a:t>
            </a:r>
            <a:r>
              <a:rPr lang="en-IE" dirty="0" smtClean="0"/>
              <a:t>carcass, </a:t>
            </a:r>
            <a:r>
              <a:rPr lang="en-IE" dirty="0" smtClean="0"/>
              <a:t>prolific and terminal sire.</a:t>
            </a:r>
          </a:p>
          <a:p>
            <a:r>
              <a:rPr lang="en-IE" dirty="0" smtClean="0"/>
              <a:t>Identify and briefly describe the physical features of the main sheep breeds used in Ireland.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Outcomes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260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586163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IE" b="1" i="1" dirty="0">
                <a:solidFill>
                  <a:schemeClr val="folHlink"/>
                </a:solidFill>
                <a:ea typeface="+mn-ea"/>
              </a:rPr>
              <a:t>The Texel</a:t>
            </a:r>
            <a:endParaRPr lang="en-IE" dirty="0">
              <a:solidFill>
                <a:schemeClr val="folHlink"/>
              </a:solidFill>
              <a:ea typeface="+mn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dirty="0">
                <a:ea typeface="+mn-ea"/>
              </a:rPr>
              <a:t>Originate from an island off the coast of Holland.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dirty="0">
                <a:ea typeface="+mn-ea"/>
              </a:rPr>
              <a:t>Introduced to Ireland in the 1960’s and 70’s.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dirty="0">
                <a:ea typeface="+mn-ea"/>
              </a:rPr>
              <a:t>The Texel is a white, hornless breed with crinkly wool and a very square stance.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dirty="0">
                <a:ea typeface="+mn-ea"/>
              </a:rPr>
              <a:t>The Texel is a hardy sheep that is capable of withstanding harsh winters.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dirty="0">
                <a:ea typeface="+mn-ea"/>
              </a:rPr>
              <a:t>Pure Texel and Texel cross lambs will suckle hard for milk as soon as they are born.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dirty="0">
                <a:ea typeface="+mn-ea"/>
              </a:rPr>
              <a:t>A mature ewe can weigh 85 kg and a ram 120 kg. </a:t>
            </a:r>
            <a:endParaRPr lang="en-IE" dirty="0">
              <a:ea typeface="+mn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dirty="0">
                <a:ea typeface="+mn-ea"/>
              </a:rPr>
              <a:t>Low prolificacy but known better as a TERMINAL SIRE.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dirty="0">
                <a:ea typeface="+mn-ea"/>
              </a:rPr>
              <a:t>Very low lean to fat percentage.</a:t>
            </a:r>
            <a:endParaRPr lang="en-GB" dirty="0">
              <a:ea typeface="+mn-ea"/>
            </a:endParaRP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The Main Sheep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Download n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11510"/>
            <a:ext cx="6731917" cy="423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730625"/>
          </a:xfrm>
        </p:spPr>
        <p:txBody>
          <a:bodyPr>
            <a:normAutofit fontScale="70000" lnSpcReduction="20000"/>
          </a:bodyPr>
          <a:lstStyle/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IE" sz="2400" b="1" i="1" u="sng" dirty="0">
                <a:solidFill>
                  <a:schemeClr val="folHlink"/>
                </a:solidFill>
                <a:ea typeface="+mn-ea"/>
              </a:rPr>
              <a:t>The Belclare Improver</a:t>
            </a:r>
            <a:endParaRPr lang="en-IE" sz="2400" dirty="0">
              <a:solidFill>
                <a:schemeClr val="folHlink"/>
              </a:solidFill>
              <a:ea typeface="+mn-ea"/>
            </a:endParaRP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 smtClean="0">
                <a:ea typeface="+mn-ea"/>
              </a:rPr>
              <a:t>A breed </a:t>
            </a:r>
            <a:r>
              <a:rPr lang="en-IE" sz="2400" dirty="0">
                <a:ea typeface="+mn-ea"/>
              </a:rPr>
              <a:t>developed by Scientists in the AFT Institute in Co. Galway.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>
                <a:ea typeface="+mn-ea"/>
              </a:rPr>
              <a:t>Made up from three lines of breeds.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>
                <a:ea typeface="+mn-ea"/>
              </a:rPr>
              <a:t>The Belclare are</a:t>
            </a:r>
            <a:r>
              <a:rPr lang="en-GB" sz="2400" dirty="0">
                <a:ea typeface="+mn-ea"/>
              </a:rPr>
              <a:t> polled, white in colour with a good fleece, very sound feet and minimum mastitis problems. 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Ewes are docile, have excellent mothering ability with a minimum of lambing difficulty and are capable of rearing three lambs if given adequate feed during lactation.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400" dirty="0">
                <a:ea typeface="+mn-ea"/>
              </a:rPr>
              <a:t>Daughters of your own ewe flock, sired by a </a:t>
            </a:r>
            <a:r>
              <a:rPr lang="en-GB" sz="2400" dirty="0" err="1">
                <a:ea typeface="+mn-ea"/>
              </a:rPr>
              <a:t>Belclare</a:t>
            </a:r>
            <a:r>
              <a:rPr lang="en-GB" sz="2400" dirty="0">
                <a:ea typeface="+mn-ea"/>
              </a:rPr>
              <a:t> ram are capable of increasing lambing rates by up to 30 </a:t>
            </a: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The Main Sheep Breeds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clare ram picture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88032"/>
            <a:ext cx="7324593" cy="458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Other Sheep Breeds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050"/>
            <a:ext cx="8407400" cy="3659188"/>
          </a:xfrm>
        </p:spPr>
        <p:txBody>
          <a:bodyPr/>
          <a:lstStyle/>
          <a:p>
            <a:pPr eaLnBrk="1" hangingPunct="1">
              <a:defRPr/>
            </a:pPr>
            <a:r>
              <a:rPr lang="en-IE" sz="2400" dirty="0" smtClean="0"/>
              <a:t>Other sheep breeds include:</a:t>
            </a:r>
          </a:p>
          <a:p>
            <a:pPr eaLnBrk="1" hangingPunct="1">
              <a:defRPr/>
            </a:pPr>
            <a:r>
              <a:rPr lang="en-IE" sz="2400" dirty="0" smtClean="0"/>
              <a:t>The Beltex</a:t>
            </a:r>
          </a:p>
          <a:p>
            <a:pPr eaLnBrk="1" hangingPunct="1">
              <a:defRPr/>
            </a:pPr>
            <a:r>
              <a:rPr lang="en-IE" sz="2400" dirty="0" smtClean="0"/>
              <a:t>Charollais</a:t>
            </a:r>
          </a:p>
          <a:p>
            <a:pPr eaLnBrk="1" hangingPunct="1">
              <a:defRPr/>
            </a:pPr>
            <a:r>
              <a:rPr lang="en-IE" sz="2400" dirty="0" smtClean="0"/>
              <a:t>Dorset</a:t>
            </a:r>
          </a:p>
          <a:p>
            <a:pPr eaLnBrk="1" hangingPunct="1">
              <a:defRPr/>
            </a:pPr>
            <a:r>
              <a:rPr lang="en-IE" sz="2400" dirty="0" smtClean="0"/>
              <a:t>Norfolk</a:t>
            </a:r>
          </a:p>
          <a:p>
            <a:pPr eaLnBrk="1" hangingPunct="1">
              <a:defRPr/>
            </a:pPr>
            <a:r>
              <a:rPr lang="en-IE" sz="2400" dirty="0"/>
              <a:t>Zwartbles</a:t>
            </a:r>
            <a:endParaRPr lang="en-IE" sz="2400" dirty="0" smtClean="0"/>
          </a:p>
        </p:txBody>
      </p:sp>
    </p:spTree>
  </p:cSld>
  <p:clrMapOvr>
    <a:masterClrMapping/>
  </p:clrMapOvr>
  <p:transition xmlns:p14="http://schemas.microsoft.com/office/powerpoint/2010/main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4e2942d61df43f3987c7bd540b09a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349250"/>
            <a:ext cx="6254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9188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700" dirty="0" smtClean="0">
                <a:ea typeface="+mn-ea"/>
              </a:rPr>
              <a:t>There are two distinct types of sheep farming in Ireland - hill/mountain sheep farming and lowland sheep farming. 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700" dirty="0" smtClean="0">
                <a:ea typeface="+mn-ea"/>
              </a:rPr>
              <a:t>And there is a lot of crossover between the two systems as hill farmers trade freely with lowland farmers. 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700" dirty="0" smtClean="0">
                <a:ea typeface="+mn-ea"/>
              </a:rPr>
              <a:t>The sheep industry relies on cross-breeding to produce good quality meat animals. 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700" dirty="0" smtClean="0">
                <a:ea typeface="+mn-ea"/>
              </a:rPr>
              <a:t>Cross-bred ewes account for 40% of the national flock. 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700" dirty="0" smtClean="0">
                <a:ea typeface="+mn-ea"/>
              </a:rPr>
              <a:t>Hill lambs are often sold to the lowlands to be "finished" (fattened for meat).</a:t>
            </a:r>
            <a:endParaRPr lang="en-GB" sz="2700" b="1" dirty="0" smtClean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700" dirty="0" smtClean="0">
              <a:ea typeface="+mn-ea"/>
            </a:endParaRPr>
          </a:p>
        </p:txBody>
      </p:sp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ea typeface="+mj-ea"/>
              </a:rPr>
              <a:t>Introduction to the Sheep Industry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1a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84188"/>
            <a:ext cx="6345237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heep_1477591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588" y="490538"/>
            <a:ext cx="64674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GB" sz="1600" b="1" dirty="0">
                <a:solidFill>
                  <a:schemeClr val="folHlink"/>
                </a:solidFill>
                <a:ea typeface="+mn-ea"/>
              </a:rPr>
              <a:t>Hill farming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Hill farming is </a:t>
            </a:r>
            <a:r>
              <a:rPr lang="en-GB" sz="1600" dirty="0" smtClean="0">
                <a:ea typeface="+mn-ea"/>
              </a:rPr>
              <a:t>a </a:t>
            </a:r>
            <a:r>
              <a:rPr lang="en-GB" sz="1600" dirty="0">
                <a:ea typeface="+mn-ea"/>
              </a:rPr>
              <a:t>system of farming found in mountainous areas.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Sheep have access to wide areas of upland grazing, with few enclosures or fences.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The breeds are hardy and, by comparison with lowland breeds, they are often more lightly built.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They are accustomed to rough terrain and a harsh climate.</a:t>
            </a:r>
            <a:endParaRPr lang="en-GB" sz="1600" b="1" dirty="0">
              <a:ea typeface="+mn-ea"/>
            </a:endParaRP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GB" sz="1600" b="1" dirty="0">
                <a:solidFill>
                  <a:schemeClr val="folHlink"/>
                </a:solidFill>
                <a:ea typeface="+mn-ea"/>
              </a:rPr>
              <a:t>Lowland sheep farming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The lowland sheep farmer rears sheep in enclosed lowland pastures, often on fairly fertile ground.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Some of the typical lowland sheep breeds that are used in Ireland are heavier than their athletic hill cousins.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1600" dirty="0">
                <a:ea typeface="+mn-ea"/>
              </a:rPr>
              <a:t>They have been bred to lamb early, to produce fast-maturing lambs and sizeable, lean carcasses.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ea typeface="+mj-ea"/>
              </a:rPr>
              <a:t>Introduction to the Sheep Industry - 2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586956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en-IE" b="1" dirty="0" smtClean="0">
                <a:ea typeface="+mn-ea"/>
              </a:rPr>
              <a:t>Why are sheep profitable?</a:t>
            </a:r>
            <a:endParaRPr lang="en-IE" dirty="0" smtClean="0">
              <a:ea typeface="+mn-ea"/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200" dirty="0" smtClean="0">
                <a:ea typeface="+mn-ea"/>
              </a:rPr>
              <a:t>Sheep can survive on both mountain and lowland areas.</a:t>
            </a:r>
          </a:p>
          <a:p>
            <a:pPr marL="355600" indent="-355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200" dirty="0" smtClean="0">
                <a:ea typeface="+mn-ea"/>
              </a:rPr>
              <a:t>They can utilise herbage that other animals cannot. E.g. Heather</a:t>
            </a:r>
          </a:p>
          <a:p>
            <a:pPr marL="355600" indent="-355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200" dirty="0" smtClean="0">
                <a:ea typeface="+mn-ea"/>
              </a:rPr>
              <a:t>They can climb to areas where other animals cannot gain access</a:t>
            </a:r>
            <a:r>
              <a:rPr lang="en-IE" sz="2200" dirty="0" smtClean="0">
                <a:ea typeface="+mn-ea"/>
              </a:rPr>
              <a:t>.</a:t>
            </a:r>
          </a:p>
          <a:p>
            <a:pPr marL="355600" indent="-355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200" dirty="0"/>
              <a:t>On lowland </a:t>
            </a:r>
            <a:r>
              <a:rPr lang="en-IE" sz="2200" dirty="0" smtClean="0"/>
              <a:t>farms, </a:t>
            </a:r>
            <a:r>
              <a:rPr lang="en-IE" sz="2200" dirty="0"/>
              <a:t>where Cattle </a:t>
            </a:r>
            <a:r>
              <a:rPr lang="en-IE" sz="2200" u="sng" dirty="0"/>
              <a:t>and</a:t>
            </a:r>
            <a:r>
              <a:rPr lang="en-IE" sz="2200" dirty="0"/>
              <a:t> Sheep are grazed </a:t>
            </a:r>
            <a:r>
              <a:rPr lang="en-IE" sz="2200" dirty="0" smtClean="0"/>
              <a:t>together, </a:t>
            </a:r>
            <a:r>
              <a:rPr lang="en-IE" sz="2200" dirty="0"/>
              <a:t>meat output per hectare is significantly higher than if they were grazed separately. Why?</a:t>
            </a:r>
          </a:p>
          <a:p>
            <a:pPr marL="355600" indent="-355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200" dirty="0"/>
              <a:t>Because sheep can control weeds in pastures as they graze herbage that cattle would not.</a:t>
            </a:r>
          </a:p>
          <a:p>
            <a:pPr marL="609600" indent="-609600" eaLnBrk="1" fontAlgn="auto" hangingPunct="1">
              <a:lnSpc>
                <a:spcPct val="14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GB" dirty="0" smtClean="0">
              <a:ea typeface="+mn-ea"/>
            </a:endParaRPr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ea typeface="+mj-ea"/>
              </a:rPr>
              <a:t>Introduction to the Sheep Industry - 3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9188"/>
          </a:xfrm>
        </p:spPr>
        <p:txBody>
          <a:bodyPr>
            <a:normAutofit fontScale="70000" lnSpcReduction="20000"/>
          </a:bodyPr>
          <a:lstStyle/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700" b="1" i="1" u="sng" dirty="0" smtClean="0">
                <a:solidFill>
                  <a:schemeClr val="folHlink"/>
                </a:solidFill>
                <a:ea typeface="+mn-ea"/>
              </a:rPr>
              <a:t>The Ewe Breeds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700" dirty="0" smtClean="0">
                <a:ea typeface="+mn-ea"/>
              </a:rPr>
              <a:t>The female of these breeds are able to produce good quality carcases when crossed with a quality ram. 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700" dirty="0" smtClean="0">
                <a:ea typeface="+mn-ea"/>
              </a:rPr>
              <a:t>Examples include Galway, Blackface Mountain and the Cheviot.</a:t>
            </a:r>
            <a:endParaRPr lang="en-IE" sz="2700" b="1" i="1" u="sng" dirty="0" smtClean="0">
              <a:ea typeface="+mn-ea"/>
            </a:endParaRP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700" b="1" i="1" u="sng" dirty="0" smtClean="0">
                <a:solidFill>
                  <a:schemeClr val="folHlink"/>
                </a:solidFill>
                <a:ea typeface="+mn-ea"/>
              </a:rPr>
              <a:t>The Prolific Breeds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700" dirty="0" smtClean="0">
                <a:ea typeface="+mn-ea"/>
              </a:rPr>
              <a:t>Ram breeds who give significantly more offspring than the Galway or other Ewe Breeds. 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700" dirty="0" smtClean="0">
                <a:ea typeface="+mn-ea"/>
              </a:rPr>
              <a:t>Examples are the Border Leicester, the Belclare Improver and the Blue Faced Leicester.</a:t>
            </a:r>
            <a:endParaRPr lang="en-GB" sz="2700" dirty="0" smtClean="0">
              <a:ea typeface="+mn-ea"/>
            </a:endParaRP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Classification of </a:t>
            </a:r>
            <a:r>
              <a:rPr lang="en-GB" dirty="0" smtClean="0">
                <a:ea typeface="+mj-ea"/>
              </a:rPr>
              <a:t>Sheep</a:t>
            </a:r>
            <a:endParaRPr lang="en-GB" dirty="0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8964"/>
          </a:xfrm>
        </p:spPr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600" b="1" i="1" u="sng" dirty="0" smtClean="0">
                <a:solidFill>
                  <a:schemeClr val="folHlink"/>
                </a:solidFill>
                <a:ea typeface="+mn-ea"/>
              </a:rPr>
              <a:t>The Carcase Breeds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600" dirty="0" smtClean="0">
                <a:ea typeface="+mn-ea"/>
              </a:rPr>
              <a:t>Include the Suffolk, Down Breeds and the Texel.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600" dirty="0" smtClean="0">
                <a:ea typeface="+mn-ea"/>
              </a:rPr>
              <a:t>These are again Ram Breeds, which impart superior carcase qualities on their offspring.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600" dirty="0" smtClean="0">
                <a:ea typeface="+mn-ea"/>
              </a:rPr>
              <a:t>They are also known as TERMINAL SIRES.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GB" sz="2600" dirty="0" smtClean="0">
                <a:ea typeface="+mn-ea"/>
              </a:rPr>
              <a:t>Terminal sires are lowland breed of ram, which is used to mate with crossbred ewes, to produce a decent lambs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600" b="1" i="1" u="sng" dirty="0" smtClean="0">
                <a:solidFill>
                  <a:schemeClr val="folHlink"/>
                </a:solidFill>
                <a:ea typeface="+mn-ea"/>
              </a:rPr>
              <a:t>The Cross Breeds</a:t>
            </a:r>
            <a:endParaRPr lang="en-IE" sz="2600" dirty="0" smtClean="0"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600" dirty="0" smtClean="0">
                <a:ea typeface="+mn-ea"/>
              </a:rPr>
              <a:t>Do not include mongrels. The result of systemised cross breeding policies to produce offspring baring all the best qualities.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600" dirty="0" smtClean="0">
                <a:ea typeface="+mn-ea"/>
              </a:rPr>
              <a:t>They usually involve a </a:t>
            </a:r>
            <a:r>
              <a:rPr lang="en-IE" sz="2600" b="1" dirty="0" smtClean="0">
                <a:ea typeface="+mn-ea"/>
              </a:rPr>
              <a:t>prolific</a:t>
            </a:r>
            <a:r>
              <a:rPr lang="en-IE" sz="2600" dirty="0" smtClean="0">
                <a:ea typeface="+mn-ea"/>
              </a:rPr>
              <a:t> sire and an indigenous (normal) ewe.</a:t>
            </a:r>
            <a:endParaRPr lang="en-GB" sz="2600" dirty="0" smtClean="0">
              <a:ea typeface="+mn-ea"/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Classification of Sheep - </a:t>
            </a:r>
            <a:r>
              <a:rPr lang="en-GB" dirty="0" smtClean="0">
                <a:ea typeface="+mj-ea"/>
              </a:rPr>
              <a:t>2</a:t>
            </a:r>
            <a:endParaRPr lang="en-GB" dirty="0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logy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Biology.thmx</Template>
  <TotalTime>2866</TotalTime>
  <Words>1203</Words>
  <Application>Microsoft Macintosh PowerPoint</Application>
  <PresentationFormat>On-screen Show (16:9)</PresentationFormat>
  <Paragraphs>117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Biology</vt:lpstr>
      <vt:lpstr>Sheep 1</vt:lpstr>
      <vt:lpstr>Learning Outcomes</vt:lpstr>
      <vt:lpstr>Introduction to the Sheep Industry</vt:lpstr>
      <vt:lpstr>PowerPoint Presentation</vt:lpstr>
      <vt:lpstr>PowerPoint Presentation</vt:lpstr>
      <vt:lpstr>Introduction to the Sheep Industry - 2</vt:lpstr>
      <vt:lpstr>Introduction to the Sheep Industry - 3</vt:lpstr>
      <vt:lpstr>Classification of Sheep</vt:lpstr>
      <vt:lpstr>Classification of Sheep - 2</vt:lpstr>
      <vt:lpstr>Examples of Cross Breeds</vt:lpstr>
      <vt:lpstr>PowerPoint Presentation</vt:lpstr>
      <vt:lpstr>The Main Sheep Breeds</vt:lpstr>
      <vt:lpstr>PowerPoint Presentation</vt:lpstr>
      <vt:lpstr>The Main Sheep Breeds</vt:lpstr>
      <vt:lpstr>PowerPoint Presentation</vt:lpstr>
      <vt:lpstr>The Main Sheep Breeds</vt:lpstr>
      <vt:lpstr>PowerPoint Presentation</vt:lpstr>
      <vt:lpstr>The Main Sheep Breeds</vt:lpstr>
      <vt:lpstr>PowerPoint Presentation</vt:lpstr>
      <vt:lpstr>The Main Sheep Breeds</vt:lpstr>
      <vt:lpstr>PowerPoint Presentation</vt:lpstr>
      <vt:lpstr>The Main Sheep Breeds</vt:lpstr>
      <vt:lpstr>PowerPoint Presentation</vt:lpstr>
      <vt:lpstr>Other Sheep Breeds</vt:lpstr>
      <vt:lpstr>PowerPoint Presentation</vt:lpstr>
    </vt:vector>
  </TitlesOfParts>
  <Company>St Columba's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Science</dc:title>
  <dc:creator>H Jones</dc:creator>
  <cp:lastModifiedBy>Humphrey Jones</cp:lastModifiedBy>
  <cp:revision>41</cp:revision>
  <dcterms:created xsi:type="dcterms:W3CDTF">2006-08-25T11:35:48Z</dcterms:created>
  <dcterms:modified xsi:type="dcterms:W3CDTF">2016-11-08T19:19:04Z</dcterms:modified>
</cp:coreProperties>
</file>