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757" r:id="rId1"/>
  </p:sldMasterIdLst>
  <p:notesMasterIdLst>
    <p:notesMasterId r:id="rId27"/>
  </p:notesMasterIdLst>
  <p:handoutMasterIdLst>
    <p:handoutMasterId r:id="rId28"/>
  </p:handoutMasterIdLst>
  <p:sldIdLst>
    <p:sldId id="355" r:id="rId2"/>
    <p:sldId id="361" r:id="rId3"/>
    <p:sldId id="324" r:id="rId4"/>
    <p:sldId id="356" r:id="rId5"/>
    <p:sldId id="357" r:id="rId6"/>
    <p:sldId id="325" r:id="rId7"/>
    <p:sldId id="257" r:id="rId8"/>
    <p:sldId id="259" r:id="rId9"/>
    <p:sldId id="260" r:id="rId10"/>
    <p:sldId id="261" r:id="rId11"/>
    <p:sldId id="358" r:id="rId12"/>
    <p:sldId id="262" r:id="rId13"/>
    <p:sldId id="263" r:id="rId14"/>
    <p:sldId id="264" r:id="rId15"/>
    <p:sldId id="265" r:id="rId16"/>
    <p:sldId id="266" r:id="rId17"/>
    <p:sldId id="326" r:id="rId18"/>
    <p:sldId id="267" r:id="rId19"/>
    <p:sldId id="322" r:id="rId20"/>
    <p:sldId id="269" r:id="rId21"/>
    <p:sldId id="270" r:id="rId22"/>
    <p:sldId id="271" r:id="rId23"/>
    <p:sldId id="323" r:id="rId24"/>
    <p:sldId id="359" r:id="rId25"/>
    <p:sldId id="360" r:id="rId26"/>
  </p:sldIdLst>
  <p:sldSz cx="9144000" cy="5143500" type="screen16x9"/>
  <p:notesSz cx="6834188" cy="99790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gh Tower Text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gh Tower Text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gh Tower Text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gh Tower Text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igh Tower Text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High Tower Text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High Tower Text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High Tower Text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High Tower Text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clrMru>
    <a:srgbClr val="FFFF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40" y="-10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16" y="4558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22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61" tIns="48030" rIns="96061" bIns="48030" numCol="1" anchor="t" anchorCtr="0" compatLnSpc="1">
            <a:prstTxWarp prst="textNoShape">
              <a:avLst/>
            </a:prstTxWarp>
          </a:bodyPr>
          <a:lstStyle>
            <a:lvl1pPr defTabSz="960725">
              <a:defRPr sz="1300">
                <a:latin typeface="High Tower Text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1913" y="0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61" tIns="48030" rIns="96061" bIns="48030" numCol="1" anchor="t" anchorCtr="0" compatLnSpc="1">
            <a:prstTxWarp prst="textNoShape">
              <a:avLst/>
            </a:prstTxWarp>
          </a:bodyPr>
          <a:lstStyle>
            <a:lvl1pPr algn="r" defTabSz="960725">
              <a:defRPr sz="1300">
                <a:latin typeface="High Tower Text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78963"/>
            <a:ext cx="29622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61" tIns="48030" rIns="96061" bIns="48030" numCol="1" anchor="b" anchorCtr="0" compatLnSpc="1">
            <a:prstTxWarp prst="textNoShape">
              <a:avLst/>
            </a:prstTxWarp>
          </a:bodyPr>
          <a:lstStyle>
            <a:lvl1pPr defTabSz="960725">
              <a:defRPr sz="1300">
                <a:latin typeface="High Tower Text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1913" y="9478963"/>
            <a:ext cx="29606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061" tIns="48030" rIns="96061" bIns="48030" numCol="1" anchor="b" anchorCtr="0" compatLnSpc="1">
            <a:prstTxWarp prst="textNoShape">
              <a:avLst/>
            </a:prstTxWarp>
          </a:bodyPr>
          <a:lstStyle>
            <a:lvl1pPr algn="r" defTabSz="960438">
              <a:defRPr sz="1300">
                <a:cs typeface="Arial" charset="0"/>
              </a:defRPr>
            </a:lvl1pPr>
          </a:lstStyle>
          <a:p>
            <a:pPr>
              <a:defRPr/>
            </a:pPr>
            <a:fld id="{5390E8BB-EB02-4740-A6B7-9D00F3BF09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265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49847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>
                <a:latin typeface="High Tower Text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6C03F520-4FCE-7644-93B6-55C9A9AEADE5}" type="datetimeFigureOut">
              <a:rPr lang="en-US"/>
              <a:pPr>
                <a:defRPr/>
              </a:pPr>
              <a:t>08/11/16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663" y="749300"/>
            <a:ext cx="6646862" cy="3740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4213" y="4740275"/>
            <a:ext cx="5465762" cy="4489450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2275" cy="49847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>
                <a:latin typeface="High Tower Text" pitchFamily="18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F5F386A1-F77C-CC4A-AC63-3A2BC617574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3907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9pPr>
          </a:lstStyle>
          <a:p>
            <a:pPr eaLnBrk="1" hangingPunct="1"/>
            <a:fld id="{A9BA6CDE-F51F-924A-970A-A6994C59F52C}" type="slidenum">
              <a:rPr lang="en-GB" sz="1200"/>
              <a:pPr eaLnBrk="1" hangingPunct="1"/>
              <a:t>20</a:t>
            </a:fld>
            <a:endParaRPr lang="en-GB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14300"/>
            <a:ext cx="1981200" cy="49164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2400" y="115888"/>
            <a:ext cx="6705600" cy="49149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5" descr="Large Pic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696" y="303498"/>
            <a:ext cx="3297496" cy="1705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195486"/>
            <a:ext cx="1981200" cy="4752528"/>
          </a:xfrm>
        </p:spPr>
        <p:txBody>
          <a:bodyPr vert="vert270" anchor="ctr"/>
          <a:lstStyle>
            <a:lvl1pPr marL="0" indent="0" algn="ctr">
              <a:buNone/>
              <a:defRPr sz="3200" b="1">
                <a:solidFill>
                  <a:srgbClr val="FFFFFF"/>
                </a:solidFill>
                <a:latin typeface="Century Gothic"/>
                <a:cs typeface="Century Gothi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23528" y="2334276"/>
            <a:ext cx="6324600" cy="1371600"/>
          </a:xfrm>
        </p:spPr>
        <p:txBody>
          <a:bodyPr/>
          <a:lstStyle>
            <a:lvl1pPr algn="ctr">
              <a:defRPr sz="4200" spc="150" baseline="0"/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>
          <a:xfrm>
            <a:off x="2411413" y="4030663"/>
            <a:ext cx="2133600" cy="53975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835150" y="4786313"/>
            <a:ext cx="3352800" cy="20478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35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1475" y="4767263"/>
            <a:ext cx="2133600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363" y="4765675"/>
            <a:ext cx="582612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E66E1-9DC3-5A48-80DD-6D93489B96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170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10400" y="114300"/>
            <a:ext cx="1981200" cy="49164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115888"/>
            <a:ext cx="6705600" cy="491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800" y="2169208"/>
            <a:ext cx="1600201" cy="123444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169208"/>
            <a:ext cx="6324600" cy="123444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>
          <a:xfrm>
            <a:off x="371475" y="4767263"/>
            <a:ext cx="2133600" cy="2063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234363" y="4765675"/>
            <a:ext cx="582612" cy="2063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DE89D3E-206C-2149-9F61-0ECB0414B6D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079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89304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304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1475" y="4767263"/>
            <a:ext cx="2133600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363" y="4765675"/>
            <a:ext cx="582612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51ED3-1B01-E342-A4D8-4FF75BBCD57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858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1828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4040188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91828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28800"/>
            <a:ext cx="4041775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71475" y="4767263"/>
            <a:ext cx="2133600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234363" y="4765675"/>
            <a:ext cx="582612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89926-FF06-264E-BD29-BFFE7C9007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585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71475" y="4767263"/>
            <a:ext cx="2133600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34363" y="4765675"/>
            <a:ext cx="582612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89C72-2D1F-7748-B17D-0156C355942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170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12713"/>
            <a:ext cx="8831263" cy="4918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371475" y="4767263"/>
            <a:ext cx="2133600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34363" y="4765675"/>
            <a:ext cx="582612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D0B8B-D3C3-274B-8AFC-4C256A4703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814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010400" y="112713"/>
            <a:ext cx="1981200" cy="49180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7" name="Rectangle 6"/>
          <p:cNvSpPr/>
          <p:nvPr/>
        </p:nvSpPr>
        <p:spPr>
          <a:xfrm>
            <a:off x="152400" y="114300"/>
            <a:ext cx="6705600" cy="4914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8600"/>
            <a:ext cx="586740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1597914"/>
            <a:ext cx="1673352" cy="2112264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342900"/>
            <a:ext cx="1675660" cy="1255014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371475" y="4767263"/>
            <a:ext cx="2133600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363" y="4765675"/>
            <a:ext cx="582612" cy="2063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20E7960-2896-7D47-B0E3-33B3D8A2FC6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261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Rectangle 5"/>
          <p:cNvSpPr/>
          <p:nvPr/>
        </p:nvSpPr>
        <p:spPr>
          <a:xfrm>
            <a:off x="7010400" y="112713"/>
            <a:ext cx="1981200" cy="49180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14300"/>
            <a:ext cx="6705600" cy="49149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ga-IE" noProof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1600200"/>
            <a:ext cx="1676400" cy="222885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345186"/>
            <a:ext cx="1676400" cy="1255014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371475" y="4767263"/>
            <a:ext cx="2133600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363" y="4765675"/>
            <a:ext cx="582612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C5C27A-D2BE-D741-B344-309EEA41CE6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390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1475" y="4767263"/>
            <a:ext cx="2133600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363" y="4765675"/>
            <a:ext cx="582612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C7C20-2895-2E42-A174-F8E09560988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679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11125"/>
            <a:ext cx="6705600" cy="49164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010400" y="111125"/>
            <a:ext cx="1955800" cy="49164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05979"/>
            <a:ext cx="1676400" cy="4388644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371475" y="4767263"/>
            <a:ext cx="2133600" cy="2063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363" y="4765675"/>
            <a:ext cx="582612" cy="2063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80C066D-D6C8-6A49-8B28-943F1BF4C81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253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/>
          <a:p>
            <a:pPr lvl="0"/>
            <a:r>
              <a:rPr lang="ga-IE" noProof="0" smtClean="0"/>
              <a:t>Click icon to add clip art</a:t>
            </a:r>
            <a:endParaRPr lang="en-GB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A6985-710A-764B-AFBF-AF6EC6B57D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00069"/>
      </p:ext>
    </p:extLst>
  </p:cSld>
  <p:clrMapOvr>
    <a:masterClrMapping/>
  </p:clrMapOvr>
  <p:transition xmlns:p14="http://schemas.microsoft.com/office/powerpoint/2010/main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225550"/>
            <a:ext cx="8831263" cy="3784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Century Gothic"/>
              <a:cs typeface="Century Gothic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14300"/>
            <a:ext cx="8813800" cy="1009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66700"/>
            <a:ext cx="8382000" cy="7905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ga-I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89050"/>
            <a:ext cx="8407400" cy="3305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4767263"/>
            <a:ext cx="3352800" cy="206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  <a:latin typeface="Century Gothic"/>
                <a:cs typeface="Century Gothic"/>
              </a:defRPr>
            </a:lvl1pPr>
          </a:lstStyle>
          <a:p>
            <a:pPr>
              <a:defRPr/>
            </a:pP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</p:sldLayoutIdLst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Century Gothic"/>
          <a:ea typeface="ＭＳ Ｐゴシック" charset="0"/>
          <a:cs typeface="Century Gothic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charset="0"/>
          <a:ea typeface="ＭＳ Ｐゴシック" charset="0"/>
        </a:defRPr>
      </a:lvl9pPr>
    </p:titleStyle>
    <p:bodyStyle>
      <a:lvl1pPr marL="2730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charset="0"/>
        <a:buChar char=""/>
        <a:defRPr sz="2000" kern="1200" spc="150">
          <a:solidFill>
            <a:schemeClr val="tx2"/>
          </a:solidFill>
          <a:latin typeface="Century Gothic"/>
          <a:ea typeface="ＭＳ Ｐゴシック" charset="0"/>
          <a:cs typeface="Century Gothic"/>
        </a:defRPr>
      </a:lvl1pPr>
      <a:lvl2pPr marL="547688" indent="-182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ern="1200" spc="100">
          <a:solidFill>
            <a:schemeClr val="tx2"/>
          </a:solidFill>
          <a:latin typeface="Century Gothic"/>
          <a:ea typeface="ＭＳ Ｐゴシック" charset="0"/>
          <a:cs typeface="Century Gothic"/>
        </a:defRPr>
      </a:lvl2pPr>
      <a:lvl3pPr marL="822325" indent="-182563" algn="l" rtl="0" eaLnBrk="0" fontAlgn="base" hangingPunct="0">
        <a:spcBef>
          <a:spcPct val="20000"/>
        </a:spcBef>
        <a:spcAft>
          <a:spcPct val="0"/>
        </a:spcAft>
        <a:buClr>
          <a:srgbClr val="F2EC86"/>
        </a:buClr>
        <a:buFont typeface="Wingdings" charset="0"/>
        <a:buChar char="§"/>
        <a:defRPr sz="1600" kern="1200" spc="100">
          <a:solidFill>
            <a:schemeClr val="tx2"/>
          </a:solidFill>
          <a:latin typeface="Century Gothic"/>
          <a:ea typeface="ＭＳ Ｐゴシック" charset="0"/>
          <a:cs typeface="Century Gothic"/>
        </a:defRPr>
      </a:lvl3pPr>
      <a:lvl4pPr marL="1096963" indent="-182563" algn="l" rtl="0" eaLnBrk="0" fontAlgn="base" hangingPunct="0">
        <a:spcBef>
          <a:spcPct val="20000"/>
        </a:spcBef>
        <a:spcAft>
          <a:spcPct val="0"/>
        </a:spcAft>
        <a:buClr>
          <a:srgbClr val="824F1C"/>
        </a:buClr>
        <a:buFont typeface="Wingdings" charset="0"/>
        <a:buChar char="§"/>
        <a:defRPr sz="1400" kern="1200">
          <a:solidFill>
            <a:schemeClr val="tx2"/>
          </a:solidFill>
          <a:latin typeface="Century Gothic"/>
          <a:ea typeface="ＭＳ Ｐゴシック" charset="0"/>
          <a:cs typeface="Century Gothic"/>
        </a:defRPr>
      </a:lvl4pPr>
      <a:lvl5pPr marL="1279525" indent="-182563" algn="l" rtl="0" eaLnBrk="0" fontAlgn="base" hangingPunct="0">
        <a:spcBef>
          <a:spcPct val="20000"/>
        </a:spcBef>
        <a:spcAft>
          <a:spcPct val="0"/>
        </a:spcAft>
        <a:buClr>
          <a:srgbClr val="553876"/>
        </a:buClr>
        <a:buFont typeface="Wingdings" charset="0"/>
        <a:buChar char="§"/>
        <a:defRPr sz="1300" kern="1200" spc="100">
          <a:solidFill>
            <a:schemeClr val="tx2"/>
          </a:solidFill>
          <a:latin typeface="Century Gothic"/>
          <a:ea typeface="ＭＳ Ｐゴシック" charset="0"/>
          <a:cs typeface="Century Gothic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sciencephoto.com/images/download_wm_image.html/E764318-Texel_sheep-SPL.jpg?id=697640318" TargetMode="External"/><Relationship Id="rId3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GB" sz="4000" dirty="0" smtClean="0">
                <a:ea typeface="+mn-ea"/>
              </a:rPr>
              <a:t>Leaving Certificate Agricultural Science</a:t>
            </a:r>
            <a:endParaRPr lang="en-GB" sz="3600" dirty="0" smtClean="0"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2335213"/>
            <a:ext cx="6324600" cy="1371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sz="3600" dirty="0" smtClean="0">
                <a:ea typeface="+mj-ea"/>
              </a:rPr>
              <a:t>Sheep 1</a:t>
            </a:r>
            <a:endParaRPr lang="en-IE" sz="3600" dirty="0">
              <a:ea typeface="+mj-ea"/>
            </a:endParaRPr>
          </a:p>
        </p:txBody>
      </p:sp>
      <p:sp>
        <p:nvSpPr>
          <p:cNvPr id="16387" name="TextBox 6"/>
          <p:cNvSpPr txBox="1">
            <a:spLocks noChangeArrowheads="1"/>
          </p:cNvSpPr>
          <p:nvPr/>
        </p:nvSpPr>
        <p:spPr bwMode="auto">
          <a:xfrm>
            <a:off x="1763713" y="3813175"/>
            <a:ext cx="3600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IE" sz="1800">
                <a:solidFill>
                  <a:schemeClr val="bg1"/>
                </a:solidFill>
                <a:latin typeface="Century Gothic" charset="0"/>
                <a:cs typeface="Century Gothic" charset="0"/>
              </a:rPr>
              <a:t>Breeds &amp; Breeding Principles</a:t>
            </a:r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89050"/>
            <a:ext cx="8407400" cy="3514948"/>
          </a:xfrm>
        </p:spPr>
        <p:txBody>
          <a:bodyPr/>
          <a:lstStyle/>
          <a:p>
            <a:pPr marL="44450" indent="0">
              <a:buNone/>
            </a:pPr>
            <a:r>
              <a:rPr lang="en-IE" i="1" dirty="0" smtClean="0"/>
              <a:t>At the end of this section you should be able to:</a:t>
            </a:r>
          </a:p>
          <a:p>
            <a:r>
              <a:rPr lang="en-IE" dirty="0" smtClean="0"/>
              <a:t>Distinguish between lowland and hill / mountain sheep farming.</a:t>
            </a:r>
          </a:p>
          <a:p>
            <a:r>
              <a:rPr lang="en-IE" dirty="0" smtClean="0"/>
              <a:t>Briefly describe why sheep can be a profitable enterprise.</a:t>
            </a:r>
          </a:p>
          <a:p>
            <a:r>
              <a:rPr lang="en-IE" dirty="0" smtClean="0"/>
              <a:t>Describe the classification of sheep breeds, understanding the terms </a:t>
            </a:r>
            <a:r>
              <a:rPr lang="en-IE" dirty="0" smtClean="0"/>
              <a:t>carcass, </a:t>
            </a:r>
            <a:r>
              <a:rPr lang="en-IE" dirty="0" smtClean="0"/>
              <a:t>prolific and terminal sire.</a:t>
            </a:r>
          </a:p>
          <a:p>
            <a:r>
              <a:rPr lang="en-IE" dirty="0" smtClean="0"/>
              <a:t>Identify and briefly describe the physical features of the main sheep breeds used in Ireland.</a:t>
            </a:r>
            <a:endParaRPr lang="en-I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Learning Outcomes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22602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0"/>
            <a:ext cx="8407400" cy="3659188"/>
          </a:xfrm>
        </p:spPr>
        <p:txBody>
          <a:bodyPr>
            <a:normAutofit fontScale="77500" lnSpcReduction="20000"/>
          </a:bodyPr>
          <a:lstStyle/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GB" sz="2700" dirty="0" smtClean="0">
                <a:ea typeface="+mn-ea"/>
              </a:rPr>
              <a:t>There are two distinct types of sheep farming in Ireland - hill/mountain sheep farming and lowland sheep farming. 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GB" sz="2700" dirty="0" smtClean="0">
                <a:ea typeface="+mn-ea"/>
              </a:rPr>
              <a:t>And there is a lot of crossover between the two systems as hill farmers trade freely with lowland farmers. 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GB" sz="2700" dirty="0" smtClean="0">
                <a:ea typeface="+mn-ea"/>
              </a:rPr>
              <a:t>The sheep industry relies on cross-breeding to produce good quality meat animals. 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GB" sz="2700" dirty="0" smtClean="0">
                <a:ea typeface="+mn-ea"/>
              </a:rPr>
              <a:t>Cross-bred ewes account for 40% of the national flock. 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GB" sz="2700" dirty="0" smtClean="0">
                <a:ea typeface="+mn-ea"/>
              </a:rPr>
              <a:t>Hill lambs are often sold to the lowlands to be "finished" (fattened for meat).</a:t>
            </a:r>
            <a:endParaRPr lang="en-GB" sz="2700" b="1" dirty="0" smtClean="0">
              <a:ea typeface="+mn-ea"/>
            </a:endParaRP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GB" sz="2700" dirty="0" smtClean="0">
              <a:ea typeface="+mn-ea"/>
            </a:endParaRPr>
          </a:p>
        </p:txBody>
      </p:sp>
      <p:sp>
        <p:nvSpPr>
          <p:cNvPr id="849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2800" dirty="0">
                <a:ea typeface="+mj-ea"/>
              </a:rPr>
              <a:t>Introduction to the Sheep Industry</a:t>
            </a:r>
          </a:p>
        </p:txBody>
      </p:sp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1a (3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913" y="484188"/>
            <a:ext cx="6345237" cy="422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 descr="Sheep_14775911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4588" y="490538"/>
            <a:ext cx="6467475" cy="431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" charset="0"/>
              <a:buNone/>
              <a:defRPr/>
            </a:pPr>
            <a:r>
              <a:rPr lang="en-GB" sz="1600" b="1" dirty="0">
                <a:solidFill>
                  <a:schemeClr val="folHlink"/>
                </a:solidFill>
                <a:ea typeface="+mn-ea"/>
              </a:rPr>
              <a:t>Hill farming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1600" dirty="0">
                <a:ea typeface="+mn-ea"/>
              </a:rPr>
              <a:t>Hill farming is </a:t>
            </a:r>
            <a:r>
              <a:rPr lang="en-GB" sz="1600" dirty="0" smtClean="0">
                <a:ea typeface="+mn-ea"/>
              </a:rPr>
              <a:t>a </a:t>
            </a:r>
            <a:r>
              <a:rPr lang="en-GB" sz="1600" dirty="0">
                <a:ea typeface="+mn-ea"/>
              </a:rPr>
              <a:t>system of farming found in mountainous areas. 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1600" dirty="0">
                <a:ea typeface="+mn-ea"/>
              </a:rPr>
              <a:t>Sheep have access to wide areas of upland grazing, with few enclosures or fences. 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1600" dirty="0">
                <a:ea typeface="+mn-ea"/>
              </a:rPr>
              <a:t>The breeds are hardy and, by comparison with lowland breeds, they are often more lightly built. 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1600" dirty="0">
                <a:ea typeface="+mn-ea"/>
              </a:rPr>
              <a:t>They are accustomed to rough terrain and a harsh climate.</a:t>
            </a:r>
            <a:endParaRPr lang="en-GB" sz="1600" b="1" dirty="0">
              <a:ea typeface="+mn-ea"/>
            </a:endParaRP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" charset="0"/>
              <a:buNone/>
              <a:defRPr/>
            </a:pPr>
            <a:r>
              <a:rPr lang="en-GB" sz="1600" b="1" dirty="0">
                <a:solidFill>
                  <a:schemeClr val="folHlink"/>
                </a:solidFill>
                <a:ea typeface="+mn-ea"/>
              </a:rPr>
              <a:t>Lowland sheep farming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1600" dirty="0">
                <a:ea typeface="+mn-ea"/>
              </a:rPr>
              <a:t>The lowland sheep farmer rears sheep in enclosed lowland pastures, often on fairly fertile ground. 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1600" dirty="0">
                <a:ea typeface="+mn-ea"/>
              </a:rPr>
              <a:t>Some of the typical lowland sheep breeds that are used in Ireland are heavier than their athletic hill cousins. </a:t>
            </a:r>
          </a:p>
          <a:p>
            <a:pPr marL="27432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1600" dirty="0">
                <a:ea typeface="+mn-ea"/>
              </a:rPr>
              <a:t>They have been bred to lamb early, to produce fast-maturing lambs and sizeable, lean carcasses.</a:t>
            </a:r>
          </a:p>
        </p:txBody>
      </p:sp>
      <p:sp>
        <p:nvSpPr>
          <p:cNvPr id="860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2800" dirty="0">
                <a:ea typeface="+mj-ea"/>
              </a:rPr>
              <a:t>Introduction to the Sheep Industry - 2</a:t>
            </a:r>
          </a:p>
        </p:txBody>
      </p:sp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0"/>
            <a:ext cx="8407400" cy="3586956"/>
          </a:xfrm>
        </p:spPr>
        <p:txBody>
          <a:bodyPr>
            <a:normAutofit fontScale="92500" lnSpcReduction="20000"/>
          </a:bodyPr>
          <a:lstStyle/>
          <a:p>
            <a:pPr marL="0" indent="0" eaLnBrk="1" fontAlgn="auto" hangingPunct="1">
              <a:lnSpc>
                <a:spcPct val="140000"/>
              </a:lnSpc>
              <a:spcAft>
                <a:spcPts val="0"/>
              </a:spcAft>
              <a:buNone/>
              <a:defRPr/>
            </a:pPr>
            <a:r>
              <a:rPr lang="en-IE" b="1" dirty="0" smtClean="0">
                <a:ea typeface="+mn-ea"/>
              </a:rPr>
              <a:t>Why are sheep profitable?</a:t>
            </a:r>
            <a:endParaRPr lang="en-IE" dirty="0" smtClean="0">
              <a:ea typeface="+mn-ea"/>
            </a:endParaRPr>
          </a:p>
          <a:p>
            <a:pPr marL="355600" indent="-3556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IE" sz="2200" dirty="0" smtClean="0">
                <a:ea typeface="+mn-ea"/>
              </a:rPr>
              <a:t>Sheep can survive on both mountain and lowland areas.</a:t>
            </a:r>
          </a:p>
          <a:p>
            <a:pPr marL="355600" indent="-3556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IE" sz="2200" dirty="0" smtClean="0">
                <a:ea typeface="+mn-ea"/>
              </a:rPr>
              <a:t>They can utilise herbage that other animals cannot. E.g. Heather</a:t>
            </a:r>
          </a:p>
          <a:p>
            <a:pPr marL="355600" indent="-3556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IE" sz="2200" dirty="0" smtClean="0">
                <a:ea typeface="+mn-ea"/>
              </a:rPr>
              <a:t>They can climb to areas where other animals cannot gain access</a:t>
            </a:r>
            <a:r>
              <a:rPr lang="en-IE" sz="2200" dirty="0" smtClean="0">
                <a:ea typeface="+mn-ea"/>
              </a:rPr>
              <a:t>.</a:t>
            </a:r>
          </a:p>
          <a:p>
            <a:pPr marL="355600" indent="-3556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IE" sz="2200" dirty="0"/>
              <a:t>On lowland </a:t>
            </a:r>
            <a:r>
              <a:rPr lang="en-IE" sz="2200" dirty="0" smtClean="0"/>
              <a:t>farms, </a:t>
            </a:r>
            <a:r>
              <a:rPr lang="en-IE" sz="2200" dirty="0"/>
              <a:t>where Cattle </a:t>
            </a:r>
            <a:r>
              <a:rPr lang="en-IE" sz="2200" u="sng" dirty="0"/>
              <a:t>and</a:t>
            </a:r>
            <a:r>
              <a:rPr lang="en-IE" sz="2200" dirty="0"/>
              <a:t> Sheep are grazed </a:t>
            </a:r>
            <a:r>
              <a:rPr lang="en-IE" sz="2200" dirty="0" smtClean="0"/>
              <a:t>together, </a:t>
            </a:r>
            <a:r>
              <a:rPr lang="en-IE" sz="2200" dirty="0"/>
              <a:t>meat output per hectare is significantly higher than if they were grazed separately. Why?</a:t>
            </a:r>
          </a:p>
          <a:p>
            <a:pPr marL="355600" indent="-3556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IE" sz="2200" dirty="0"/>
              <a:t>Because sheep can control weeds in pastures as they graze herbage that cattle would not.</a:t>
            </a:r>
          </a:p>
          <a:p>
            <a:pPr marL="609600" indent="-609600" eaLnBrk="1" fontAlgn="auto" hangingPunct="1">
              <a:lnSpc>
                <a:spcPct val="140000"/>
              </a:lnSpc>
              <a:spcAft>
                <a:spcPts val="0"/>
              </a:spcAft>
              <a:buFont typeface="Wingdings" pitchFamily="2" charset="2"/>
              <a:buAutoNum type="arabicPeriod"/>
              <a:defRPr/>
            </a:pPr>
            <a:endParaRPr lang="en-GB" dirty="0" smtClean="0">
              <a:ea typeface="+mn-ea"/>
            </a:endParaRPr>
          </a:p>
        </p:txBody>
      </p:sp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2800" dirty="0">
                <a:ea typeface="+mj-ea"/>
              </a:rPr>
              <a:t>Introduction to the Sheep Industry - 3</a:t>
            </a:r>
          </a:p>
        </p:txBody>
      </p:sp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0"/>
            <a:ext cx="8407400" cy="3659188"/>
          </a:xfrm>
        </p:spPr>
        <p:txBody>
          <a:bodyPr>
            <a:normAutofit fontScale="70000" lnSpcReduction="20000"/>
          </a:bodyPr>
          <a:lstStyle/>
          <a:p>
            <a:pPr marL="609600" indent="-60960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IE" sz="2700" b="1" i="1" u="sng" dirty="0" smtClean="0">
                <a:solidFill>
                  <a:schemeClr val="folHlink"/>
                </a:solidFill>
                <a:ea typeface="+mn-ea"/>
              </a:rPr>
              <a:t>The Ewe Breeds</a:t>
            </a:r>
          </a:p>
          <a:p>
            <a:pPr marL="609600" indent="-60960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700" dirty="0" smtClean="0">
                <a:ea typeface="+mn-ea"/>
              </a:rPr>
              <a:t>The female of these breeds are able to produce good quality carcases when crossed with a quality ram. </a:t>
            </a:r>
          </a:p>
          <a:p>
            <a:pPr marL="609600" indent="-60960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700" dirty="0" smtClean="0">
                <a:ea typeface="+mn-ea"/>
              </a:rPr>
              <a:t>Examples include Galway, Blackface Mountain and the Cheviot.</a:t>
            </a:r>
            <a:endParaRPr lang="en-IE" sz="2700" b="1" i="1" u="sng" dirty="0" smtClean="0">
              <a:ea typeface="+mn-ea"/>
            </a:endParaRPr>
          </a:p>
          <a:p>
            <a:pPr marL="609600" indent="-60960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IE" sz="2700" b="1" i="1" u="sng" dirty="0" smtClean="0">
                <a:solidFill>
                  <a:schemeClr val="folHlink"/>
                </a:solidFill>
                <a:ea typeface="+mn-ea"/>
              </a:rPr>
              <a:t>The Prolific Breeds</a:t>
            </a:r>
          </a:p>
          <a:p>
            <a:pPr marL="609600" indent="-60960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700" dirty="0" smtClean="0">
                <a:ea typeface="+mn-ea"/>
              </a:rPr>
              <a:t>Ram breeds who give significantly more offspring than the Galway or other Ewe Breeds. </a:t>
            </a:r>
          </a:p>
          <a:p>
            <a:pPr marL="609600" indent="-60960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700" dirty="0" smtClean="0">
                <a:ea typeface="+mn-ea"/>
              </a:rPr>
              <a:t>Examples are the Border Leicester, the Belclare Improver and the Blue Faced Leicester.</a:t>
            </a:r>
            <a:endParaRPr lang="en-GB" sz="2700" dirty="0" smtClean="0">
              <a:ea typeface="+mn-ea"/>
            </a:endParaRPr>
          </a:p>
        </p:txBody>
      </p:sp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>
                <a:ea typeface="+mj-ea"/>
              </a:rPr>
              <a:t>Classification of </a:t>
            </a:r>
            <a:r>
              <a:rPr lang="en-GB" dirty="0" smtClean="0">
                <a:ea typeface="+mj-ea"/>
              </a:rPr>
              <a:t>Sheep</a:t>
            </a:r>
            <a:endParaRPr lang="en-GB" dirty="0">
              <a:ea typeface="+mj-ea"/>
            </a:endParaRPr>
          </a:p>
        </p:txBody>
      </p:sp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0"/>
            <a:ext cx="8407400" cy="3658964"/>
          </a:xfrm>
        </p:spPr>
        <p:txBody>
          <a:bodyPr>
            <a:normAutofit fontScale="77500" lnSpcReduction="20000"/>
          </a:bodyPr>
          <a:lstStyle/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IE" sz="2600" b="1" i="1" u="sng" dirty="0" smtClean="0">
                <a:solidFill>
                  <a:schemeClr val="folHlink"/>
                </a:solidFill>
                <a:ea typeface="+mn-ea"/>
              </a:rPr>
              <a:t>The Carcase Breeds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600" dirty="0" smtClean="0">
                <a:ea typeface="+mn-ea"/>
              </a:rPr>
              <a:t>Include the Suffolk, Down Breeds and the Texel. 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600" dirty="0" smtClean="0">
                <a:ea typeface="+mn-ea"/>
              </a:rPr>
              <a:t>These are again Ram Breeds, which impart superior carcase qualities on their offspring. 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600" dirty="0" smtClean="0">
                <a:ea typeface="+mn-ea"/>
              </a:rPr>
              <a:t>They are also known as TERMINAL SIRES.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GB" sz="2600" dirty="0" smtClean="0">
                <a:ea typeface="+mn-ea"/>
              </a:rPr>
              <a:t>Terminal sires are lowland breed of ram, which is used to mate with crossbred ewes, to produce a decent lambs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IE" sz="2600" b="1" i="1" u="sng" dirty="0" smtClean="0">
                <a:solidFill>
                  <a:schemeClr val="folHlink"/>
                </a:solidFill>
                <a:ea typeface="+mn-ea"/>
              </a:rPr>
              <a:t>The Cross Breeds</a:t>
            </a:r>
            <a:endParaRPr lang="en-IE" sz="2600" dirty="0" smtClean="0">
              <a:ea typeface="+mn-ea"/>
            </a:endParaRP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600" dirty="0" smtClean="0">
                <a:ea typeface="+mn-ea"/>
              </a:rPr>
              <a:t>Do not include mongrels. The result of systemised cross breeding policies to produce offspring baring all the best qualities. 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600" dirty="0" smtClean="0">
                <a:ea typeface="+mn-ea"/>
              </a:rPr>
              <a:t>They usually involve a </a:t>
            </a:r>
            <a:r>
              <a:rPr lang="en-IE" sz="2600" b="1" dirty="0" smtClean="0">
                <a:ea typeface="+mn-ea"/>
              </a:rPr>
              <a:t>prolific</a:t>
            </a:r>
            <a:r>
              <a:rPr lang="en-IE" sz="2600" dirty="0" smtClean="0">
                <a:ea typeface="+mn-ea"/>
              </a:rPr>
              <a:t> sire and an indigenous (normal) ewe.</a:t>
            </a:r>
            <a:endParaRPr lang="en-GB" sz="2600" dirty="0" smtClean="0">
              <a:ea typeface="+mn-ea"/>
            </a:endParaRPr>
          </a:p>
        </p:txBody>
      </p:sp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>
                <a:ea typeface="+mj-ea"/>
              </a:rPr>
              <a:t>Classification of Sheep - </a:t>
            </a:r>
            <a:r>
              <a:rPr lang="en-GB" dirty="0" smtClean="0">
                <a:ea typeface="+mj-ea"/>
              </a:rPr>
              <a:t>2</a:t>
            </a:r>
            <a:endParaRPr lang="en-GB" dirty="0">
              <a:ea typeface="+mj-ea"/>
            </a:endParaRPr>
          </a:p>
        </p:txBody>
      </p:sp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0"/>
            <a:ext cx="8407400" cy="3659188"/>
          </a:xfrm>
        </p:spPr>
        <p:txBody>
          <a:bodyPr/>
          <a:lstStyle/>
          <a:p>
            <a:pPr marL="27432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dirty="0" smtClean="0">
                <a:ea typeface="+mn-ea"/>
              </a:rPr>
              <a:t>Blackface x Border Leicester = </a:t>
            </a:r>
            <a:r>
              <a:rPr lang="en-IE" dirty="0" smtClean="0">
                <a:solidFill>
                  <a:schemeClr val="folHlink"/>
                </a:solidFill>
                <a:ea typeface="+mn-ea"/>
              </a:rPr>
              <a:t>Greyface</a:t>
            </a:r>
          </a:p>
          <a:p>
            <a:pPr marL="27432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dirty="0" smtClean="0">
                <a:ea typeface="+mn-ea"/>
              </a:rPr>
              <a:t>Blackface x Blue faced Leicester = </a:t>
            </a:r>
            <a:r>
              <a:rPr lang="en-IE" dirty="0" smtClean="0">
                <a:solidFill>
                  <a:schemeClr val="folHlink"/>
                </a:solidFill>
                <a:ea typeface="+mn-ea"/>
              </a:rPr>
              <a:t>Scotch</a:t>
            </a:r>
            <a:r>
              <a:rPr lang="en-IE" dirty="0" smtClean="0">
                <a:ea typeface="+mn-ea"/>
              </a:rPr>
              <a:t> </a:t>
            </a:r>
            <a:r>
              <a:rPr lang="en-IE" dirty="0" smtClean="0">
                <a:solidFill>
                  <a:schemeClr val="folHlink"/>
                </a:solidFill>
                <a:ea typeface="+mn-ea"/>
              </a:rPr>
              <a:t>Mule</a:t>
            </a:r>
          </a:p>
          <a:p>
            <a:pPr marL="27432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dirty="0" smtClean="0">
                <a:ea typeface="+mn-ea"/>
              </a:rPr>
              <a:t>Cheviot x Border Leicester = </a:t>
            </a:r>
            <a:r>
              <a:rPr lang="en-IE" dirty="0" smtClean="0">
                <a:solidFill>
                  <a:schemeClr val="folHlink"/>
                </a:solidFill>
                <a:ea typeface="+mn-ea"/>
              </a:rPr>
              <a:t>Half-breed</a:t>
            </a:r>
          </a:p>
          <a:p>
            <a:pPr marL="27432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dirty="0" smtClean="0">
                <a:ea typeface="+mn-ea"/>
              </a:rPr>
              <a:t>Galway x Belclare Improver = </a:t>
            </a:r>
            <a:r>
              <a:rPr lang="en-IE" dirty="0" smtClean="0">
                <a:solidFill>
                  <a:schemeClr val="folHlink"/>
                </a:solidFill>
                <a:ea typeface="+mn-ea"/>
              </a:rPr>
              <a:t>Improved Galway</a:t>
            </a:r>
            <a:endParaRPr lang="en-GB" dirty="0" smtClean="0">
              <a:solidFill>
                <a:schemeClr val="folHlink"/>
              </a:solidFill>
              <a:ea typeface="+mn-ea"/>
            </a:endParaRPr>
          </a:p>
        </p:txBody>
      </p:sp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>
                <a:ea typeface="+mj-ea"/>
              </a:rPr>
              <a:t>Examples of Cross Breeds</a:t>
            </a:r>
          </a:p>
        </p:txBody>
      </p:sp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 descr="bluefacedleicester-web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123825"/>
            <a:ext cx="316865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6" name="Picture 2" descr="2278224_orig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123825"/>
            <a:ext cx="3452813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 descr="577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5875" y="2427288"/>
            <a:ext cx="3427413" cy="257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0"/>
            <a:ext cx="8407400" cy="3659188"/>
          </a:xfrm>
        </p:spPr>
        <p:txBody>
          <a:bodyPr>
            <a:normAutofit fontScale="77500" lnSpcReduction="20000"/>
          </a:bodyPr>
          <a:lstStyle/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" charset="0"/>
              <a:buNone/>
              <a:defRPr/>
            </a:pPr>
            <a:r>
              <a:rPr lang="en-IE" sz="2400" b="1" i="1" dirty="0">
                <a:solidFill>
                  <a:schemeClr val="folHlink"/>
                </a:solidFill>
                <a:ea typeface="+mn-ea"/>
              </a:rPr>
              <a:t>The Galway</a:t>
            </a:r>
            <a:endParaRPr lang="en-IE" sz="2400" dirty="0">
              <a:solidFill>
                <a:schemeClr val="folHlink"/>
              </a:solidFill>
              <a:ea typeface="+mn-ea"/>
            </a:endParaRP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400" dirty="0">
                <a:ea typeface="+mn-ea"/>
              </a:rPr>
              <a:t>Big, late maturing “Long Wool” Sheep. 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400" dirty="0">
                <a:ea typeface="+mn-ea"/>
              </a:rPr>
              <a:t>Pure breed Galways are sold for Store Production as HOGGETS between Xmas and Easter of their first year.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400" dirty="0">
                <a:ea typeface="+mn-ea"/>
              </a:rPr>
              <a:t>When crossed with Suffolk the offspring then mature early. 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400" dirty="0">
                <a:ea typeface="+mn-ea"/>
              </a:rPr>
              <a:t>Galway is a large, polled, white-faced breed noted for: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400" dirty="0">
                <a:ea typeface="+mn-ea"/>
              </a:rPr>
              <a:t>Prolificacy - The best managed flocks can achieve 200% lambing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400" dirty="0">
                <a:ea typeface="+mn-ea"/>
              </a:rPr>
              <a:t>Longevity – Can lamb up to 10 years old.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400" dirty="0">
                <a:ea typeface="+mn-ea"/>
              </a:rPr>
              <a:t>Moderate growth rate and ease of finishing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400" dirty="0">
                <a:ea typeface="+mn-ea"/>
              </a:rPr>
              <a:t>Excellent carcase &amp; eating quality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400" dirty="0">
                <a:ea typeface="+mn-ea"/>
              </a:rPr>
              <a:t>Fine quality wool</a:t>
            </a:r>
          </a:p>
          <a:p>
            <a:pPr marL="609600" indent="-609600" eaLnBrk="1" fontAlgn="auto" hangingPunct="1">
              <a:lnSpc>
                <a:spcPct val="9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400" dirty="0">
                <a:ea typeface="+mn-ea"/>
              </a:rPr>
              <a:t>Hardiness &amp; ease of management</a:t>
            </a:r>
          </a:p>
        </p:txBody>
      </p:sp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>
                <a:ea typeface="+mj-ea"/>
              </a:rPr>
              <a:t>The Main Sheep Breeds</a:t>
            </a:r>
          </a:p>
        </p:txBody>
      </p:sp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24166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483518"/>
            <a:ext cx="6383796" cy="41273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0"/>
            <a:ext cx="8407400" cy="3659188"/>
          </a:xfrm>
        </p:spPr>
        <p:txBody>
          <a:bodyPr>
            <a:normAutofit fontScale="70000" lnSpcReduction="20000"/>
          </a:bodyPr>
          <a:lstStyle/>
          <a:p>
            <a:pPr marL="444500" indent="-444500"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r>
              <a:rPr lang="en-IE" sz="2600" b="1" i="1" dirty="0">
                <a:solidFill>
                  <a:schemeClr val="folHlink"/>
                </a:solidFill>
                <a:ea typeface="+mn-ea"/>
              </a:rPr>
              <a:t>The Blackface Mountain</a:t>
            </a:r>
            <a:endParaRPr lang="en-IE" sz="2600" dirty="0">
              <a:solidFill>
                <a:schemeClr val="folHlink"/>
              </a:solidFill>
              <a:ea typeface="+mn-ea"/>
            </a:endParaRPr>
          </a:p>
          <a:p>
            <a:pPr marL="444500" indent="-44450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600" dirty="0">
                <a:ea typeface="+mn-ea"/>
              </a:rPr>
              <a:t>All Blackfaces are horned, with black or black and white face and legs. </a:t>
            </a:r>
          </a:p>
          <a:p>
            <a:pPr marL="444500" indent="-44450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600" dirty="0">
                <a:ea typeface="+mn-ea"/>
              </a:rPr>
              <a:t>Sometimes known as Scotch Blackface, Kerry Sheep or just “Blackies”.</a:t>
            </a:r>
          </a:p>
          <a:p>
            <a:pPr marL="444500" indent="-44450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600" dirty="0">
                <a:ea typeface="+mn-ea"/>
              </a:rPr>
              <a:t>They are very hardy and thrive in harsh &amp; exposed conditions.</a:t>
            </a:r>
          </a:p>
          <a:p>
            <a:pPr marL="444500" indent="-44450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600" dirty="0">
                <a:ea typeface="+mn-ea"/>
              </a:rPr>
              <a:t>Low lambing rate! Why?</a:t>
            </a:r>
          </a:p>
          <a:p>
            <a:pPr marL="444500" indent="-44450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600" dirty="0">
                <a:ea typeface="+mn-ea"/>
              </a:rPr>
              <a:t>Blackface ewes are excellent mothers. </a:t>
            </a:r>
          </a:p>
          <a:p>
            <a:pPr marL="444500" indent="-44450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600" dirty="0">
                <a:ea typeface="+mn-ea"/>
              </a:rPr>
              <a:t>They are good milkers and are able to yield a lamb crop and a wool clip even when on marginal pastures </a:t>
            </a:r>
            <a:endParaRPr lang="en-IE" sz="2600" dirty="0">
              <a:ea typeface="+mn-ea"/>
            </a:endParaRPr>
          </a:p>
          <a:p>
            <a:pPr marL="444500" indent="-44450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600" dirty="0">
                <a:ea typeface="+mn-ea"/>
              </a:rPr>
              <a:t>When brought down to lowland farms, Blackface ewes become prolific dams (female).</a:t>
            </a:r>
            <a:endParaRPr lang="en-GB" sz="2600" dirty="0">
              <a:ea typeface="+mn-ea"/>
            </a:endParaRPr>
          </a:p>
        </p:txBody>
      </p:sp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>
                <a:ea typeface="+mj-ea"/>
              </a:rPr>
              <a:t>The Main Sheep Breeds</a:t>
            </a:r>
          </a:p>
        </p:txBody>
      </p:sp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503635"/>
            <a:ext cx="8280400" cy="40659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" charset="0"/>
              <a:buNone/>
              <a:defRPr/>
            </a:pPr>
            <a:r>
              <a:rPr lang="en-IE" sz="2800" b="1" i="1" dirty="0">
                <a:solidFill>
                  <a:schemeClr val="folHlink"/>
                </a:solidFill>
                <a:ea typeface="+mn-ea"/>
              </a:rPr>
              <a:t>The Wicklow Cheviot</a:t>
            </a:r>
            <a:endParaRPr lang="en-IE" sz="2800" dirty="0">
              <a:solidFill>
                <a:schemeClr val="folHlink"/>
              </a:solidFill>
              <a:ea typeface="+mn-ea"/>
            </a:endParaRP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>
                <a:ea typeface="+mn-ea"/>
              </a:rPr>
              <a:t>The cheviot is hardy, fairly prolific and a good mother.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>
                <a:ea typeface="+mn-ea"/>
              </a:rPr>
              <a:t>Their feet are sound and not prone to foot rot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>
                <a:ea typeface="+mn-ea"/>
              </a:rPr>
              <a:t>The cheviot produces ideal lambs for the French market.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>
                <a:ea typeface="+mn-ea"/>
              </a:rPr>
              <a:t>Good quality fleece of wool.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More so a hill breed and not quite as hardy as the Blackface.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Usually crossed with a prolific breed for production of commercial breeding ewes.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800" dirty="0">
                <a:ea typeface="+mn-ea"/>
              </a:rPr>
              <a:t>Lambs from a </a:t>
            </a:r>
            <a:r>
              <a:rPr lang="en-GB" sz="2800" dirty="0" err="1">
                <a:ea typeface="+mn-ea"/>
              </a:rPr>
              <a:t>suffolk</a:t>
            </a:r>
            <a:r>
              <a:rPr lang="en-GB" sz="2800" dirty="0">
                <a:ea typeface="+mn-ea"/>
              </a:rPr>
              <a:t> ram are good quality and early maturing.</a:t>
            </a:r>
          </a:p>
        </p:txBody>
      </p:sp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The Main Sheep Breeds</a:t>
            </a:r>
          </a:p>
        </p:txBody>
      </p:sp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3f1a2_33fee7db62064e798da6c89dac8c1a04.jpg_srz_388_287_85_22_0.50_1.20_0.00_jpg_srz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6851" y="267494"/>
            <a:ext cx="6267477" cy="46359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09600" indent="-60960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IE" sz="2400" b="1" i="1" smtClean="0">
                <a:solidFill>
                  <a:schemeClr val="folHlink"/>
                </a:solidFill>
                <a:ea typeface="+mn-ea"/>
              </a:rPr>
              <a:t>The Suffolk </a:t>
            </a:r>
            <a:endParaRPr lang="en-IE" sz="2400" smtClean="0">
              <a:solidFill>
                <a:schemeClr val="folHlink"/>
              </a:solidFill>
              <a:ea typeface="+mn-ea"/>
            </a:endParaRPr>
          </a:p>
          <a:p>
            <a:pPr marL="609600" indent="-60960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GB" sz="2400" smtClean="0">
                <a:ea typeface="+mn-ea"/>
              </a:rPr>
              <a:t>The Suffolk is a hornless or polled breed, with a distinctive all-black head and black legs, and close-cropped white wool. </a:t>
            </a:r>
          </a:p>
          <a:p>
            <a:pPr marL="609600" indent="-60960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GB" sz="2400" smtClean="0">
                <a:ea typeface="+mn-ea"/>
              </a:rPr>
              <a:t>It is a dual-purpose breed for both meat production and wool. </a:t>
            </a:r>
          </a:p>
          <a:p>
            <a:pPr marL="609600" indent="-60960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GB" sz="2400" smtClean="0">
                <a:ea typeface="+mn-ea"/>
              </a:rPr>
              <a:t>But today it is the most commonly used sire for cross-bred lambs for meat. </a:t>
            </a:r>
          </a:p>
          <a:p>
            <a:pPr marL="609600" indent="-60960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GB" sz="2400" smtClean="0">
                <a:ea typeface="+mn-ea"/>
              </a:rPr>
              <a:t>A mature ewe can weigh 84 kg and a ram can reach 130 kg. </a:t>
            </a:r>
            <a:endParaRPr lang="en-IE" sz="2400" smtClean="0">
              <a:ea typeface="+mn-ea"/>
            </a:endParaRPr>
          </a:p>
          <a:p>
            <a:pPr marL="609600" indent="-60960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400" smtClean="0">
                <a:ea typeface="+mn-ea"/>
              </a:rPr>
              <a:t>Very popular ram for production of fat lambs. </a:t>
            </a:r>
          </a:p>
          <a:p>
            <a:pPr marL="609600" indent="-60960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400" smtClean="0">
                <a:ea typeface="+mn-ea"/>
              </a:rPr>
              <a:t>Impart excellent carcase characteristics to their offspring.</a:t>
            </a:r>
          </a:p>
          <a:p>
            <a:pPr marL="609600" indent="-609600" eaLnBrk="1" fontAlgn="auto" hangingPunct="1"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400" smtClean="0">
                <a:ea typeface="+mn-ea"/>
              </a:rPr>
              <a:t>Important for early lamb production (born at Xmas and sold at Easter)</a:t>
            </a:r>
            <a:endParaRPr lang="en-GB" sz="2400" smtClean="0">
              <a:ea typeface="+mn-ea"/>
            </a:endParaRPr>
          </a:p>
        </p:txBody>
      </p:sp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The Main Sheep Breeds</a:t>
            </a:r>
          </a:p>
        </p:txBody>
      </p:sp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entley-Suffolk-Ram-lambs-June-20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367" y="267494"/>
            <a:ext cx="8278872" cy="46270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0"/>
            <a:ext cx="8407400" cy="3586163"/>
          </a:xfrm>
        </p:spPr>
        <p:txBody>
          <a:bodyPr>
            <a:noAutofit/>
          </a:bodyPr>
          <a:lstStyle/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" charset="0"/>
              <a:buNone/>
              <a:defRPr/>
            </a:pPr>
            <a:r>
              <a:rPr lang="en-IE" b="1" i="1" dirty="0">
                <a:solidFill>
                  <a:schemeClr val="folHlink"/>
                </a:solidFill>
                <a:ea typeface="+mn-ea"/>
              </a:rPr>
              <a:t>The Texel</a:t>
            </a:r>
            <a:endParaRPr lang="en-IE" dirty="0">
              <a:solidFill>
                <a:schemeClr val="folHlink"/>
              </a:solidFill>
              <a:ea typeface="+mn-ea"/>
            </a:endParaRP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dirty="0">
                <a:ea typeface="+mn-ea"/>
              </a:rPr>
              <a:t>Originate from an island off the coast of Holland.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dirty="0">
                <a:ea typeface="+mn-ea"/>
              </a:rPr>
              <a:t>Introduced to Ireland in the 1960’s and 70’s.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dirty="0">
                <a:ea typeface="+mn-ea"/>
              </a:rPr>
              <a:t>The Texel is a white, hornless breed with crinkly wool and a very square stance. 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dirty="0">
                <a:ea typeface="+mn-ea"/>
              </a:rPr>
              <a:t>The Texel is a hardy sheep that is capable of withstanding harsh winters. 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dirty="0">
                <a:ea typeface="+mn-ea"/>
              </a:rPr>
              <a:t>Pure Texel and Texel cross lambs will suckle hard for milk as soon as they are born. 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dirty="0">
                <a:ea typeface="+mn-ea"/>
              </a:rPr>
              <a:t>A mature ewe can weigh 85 kg and a ram 120 kg. </a:t>
            </a:r>
            <a:endParaRPr lang="en-IE" dirty="0">
              <a:ea typeface="+mn-ea"/>
            </a:endParaRP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dirty="0">
                <a:ea typeface="+mn-ea"/>
              </a:rPr>
              <a:t>Low prolificacy but known better as a TERMINAL SIRE.</a:t>
            </a:r>
          </a:p>
          <a:p>
            <a:pPr marL="609600" indent="-609600" eaLnBrk="1" fontAlgn="auto" hangingPunct="1">
              <a:lnSpc>
                <a:spcPct val="8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dirty="0">
                <a:ea typeface="+mn-ea"/>
              </a:rPr>
              <a:t>Very low lean to fat percentage.</a:t>
            </a:r>
            <a:endParaRPr lang="en-GB" dirty="0">
              <a:ea typeface="+mn-ea"/>
            </a:endParaRPr>
          </a:p>
        </p:txBody>
      </p:sp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The Main Sheep Breeds</a:t>
            </a:r>
          </a:p>
        </p:txBody>
      </p:sp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6" descr="Download now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411510"/>
            <a:ext cx="6731917" cy="4238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0"/>
            <a:ext cx="8407400" cy="3730625"/>
          </a:xfrm>
        </p:spPr>
        <p:txBody>
          <a:bodyPr>
            <a:normAutofit fontScale="70000" lnSpcReduction="20000"/>
          </a:bodyPr>
          <a:lstStyle/>
          <a:p>
            <a:pPr marL="609600" indent="-609600" eaLnBrk="1" fontAlgn="auto" hangingPunct="1">
              <a:lnSpc>
                <a:spcPct val="130000"/>
              </a:lnSpc>
              <a:spcAft>
                <a:spcPts val="0"/>
              </a:spcAft>
              <a:buFont typeface="Wingdings" charset="0"/>
              <a:buNone/>
              <a:defRPr/>
            </a:pPr>
            <a:r>
              <a:rPr lang="en-IE" sz="2400" b="1" i="1" u="sng" dirty="0">
                <a:solidFill>
                  <a:schemeClr val="folHlink"/>
                </a:solidFill>
                <a:ea typeface="+mn-ea"/>
              </a:rPr>
              <a:t>The Belclare Improver</a:t>
            </a:r>
            <a:endParaRPr lang="en-IE" sz="2400" dirty="0">
              <a:solidFill>
                <a:schemeClr val="folHlink"/>
              </a:solidFill>
              <a:ea typeface="+mn-ea"/>
            </a:endParaRPr>
          </a:p>
          <a:p>
            <a:pPr marL="609600" indent="-609600" eaLnBrk="1" fontAlgn="auto" hangingPunct="1">
              <a:lnSpc>
                <a:spcPct val="13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400" dirty="0" smtClean="0">
                <a:ea typeface="+mn-ea"/>
              </a:rPr>
              <a:t>A breed </a:t>
            </a:r>
            <a:r>
              <a:rPr lang="en-IE" sz="2400" dirty="0">
                <a:ea typeface="+mn-ea"/>
              </a:rPr>
              <a:t>developed by Scientists in the AFT Institute in Co. Galway.</a:t>
            </a:r>
          </a:p>
          <a:p>
            <a:pPr marL="609600" indent="-609600" eaLnBrk="1" fontAlgn="auto" hangingPunct="1">
              <a:lnSpc>
                <a:spcPct val="13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400" dirty="0">
                <a:ea typeface="+mn-ea"/>
              </a:rPr>
              <a:t>Made up from three lines of breeds.</a:t>
            </a:r>
          </a:p>
          <a:p>
            <a:pPr marL="609600" indent="-609600" eaLnBrk="1" fontAlgn="auto" hangingPunct="1">
              <a:lnSpc>
                <a:spcPct val="13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400" dirty="0">
                <a:ea typeface="+mn-ea"/>
              </a:rPr>
              <a:t>The Belclare are</a:t>
            </a:r>
            <a:r>
              <a:rPr lang="en-GB" sz="2400" dirty="0">
                <a:ea typeface="+mn-ea"/>
              </a:rPr>
              <a:t> polled, white in colour with a good fleece, very sound feet and minimum mastitis problems. </a:t>
            </a:r>
          </a:p>
          <a:p>
            <a:pPr marL="609600" indent="-609600" eaLnBrk="1" fontAlgn="auto" hangingPunct="1">
              <a:lnSpc>
                <a:spcPct val="13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400" dirty="0">
                <a:ea typeface="+mn-ea"/>
              </a:rPr>
              <a:t>Ewes are docile, have excellent mothering ability with a minimum of lambing difficulty and are capable of rearing three lambs if given adequate feed during lactation.</a:t>
            </a:r>
          </a:p>
          <a:p>
            <a:pPr marL="609600" indent="-609600" eaLnBrk="1" fontAlgn="auto" hangingPunct="1">
              <a:lnSpc>
                <a:spcPct val="13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GB" sz="2400" dirty="0">
                <a:ea typeface="+mn-ea"/>
              </a:rPr>
              <a:t>Daughters of your own ewe flock, sired by a </a:t>
            </a:r>
            <a:r>
              <a:rPr lang="en-GB" sz="2400" dirty="0" err="1">
                <a:ea typeface="+mn-ea"/>
              </a:rPr>
              <a:t>Belclare</a:t>
            </a:r>
            <a:r>
              <a:rPr lang="en-GB" sz="2400" dirty="0">
                <a:ea typeface="+mn-ea"/>
              </a:rPr>
              <a:t> ram are capable of increasing lambing rates by up to 30 </a:t>
            </a:r>
          </a:p>
        </p:txBody>
      </p:sp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>
                <a:ea typeface="+mj-ea"/>
              </a:rPr>
              <a:t>The Main Sheep Breeds</a:t>
            </a:r>
          </a:p>
        </p:txBody>
      </p:sp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lclare ram picture 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00" y="288032"/>
            <a:ext cx="7324593" cy="45879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IE" dirty="0" smtClean="0"/>
              <a:t>Other Sheep Breeds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89050"/>
            <a:ext cx="8407400" cy="3659188"/>
          </a:xfrm>
        </p:spPr>
        <p:txBody>
          <a:bodyPr/>
          <a:lstStyle/>
          <a:p>
            <a:pPr eaLnBrk="1" hangingPunct="1">
              <a:defRPr/>
            </a:pPr>
            <a:r>
              <a:rPr lang="en-IE" sz="2400" dirty="0" smtClean="0"/>
              <a:t>Other sheep breeds include:</a:t>
            </a:r>
          </a:p>
          <a:p>
            <a:pPr eaLnBrk="1" hangingPunct="1">
              <a:defRPr/>
            </a:pPr>
            <a:r>
              <a:rPr lang="en-IE" sz="2400" dirty="0" smtClean="0"/>
              <a:t>The Beltex</a:t>
            </a:r>
          </a:p>
          <a:p>
            <a:pPr eaLnBrk="1" hangingPunct="1">
              <a:defRPr/>
            </a:pPr>
            <a:r>
              <a:rPr lang="en-IE" sz="2400" dirty="0" smtClean="0"/>
              <a:t>Charollais</a:t>
            </a:r>
          </a:p>
          <a:p>
            <a:pPr eaLnBrk="1" hangingPunct="1">
              <a:defRPr/>
            </a:pPr>
            <a:r>
              <a:rPr lang="en-IE" sz="2400" dirty="0" smtClean="0"/>
              <a:t>Dorset</a:t>
            </a:r>
          </a:p>
          <a:p>
            <a:pPr eaLnBrk="1" hangingPunct="1">
              <a:defRPr/>
            </a:pPr>
            <a:r>
              <a:rPr lang="en-IE" sz="2400" dirty="0" smtClean="0"/>
              <a:t>Norfolk</a:t>
            </a:r>
          </a:p>
          <a:p>
            <a:pPr eaLnBrk="1" hangingPunct="1">
              <a:defRPr/>
            </a:pPr>
            <a:r>
              <a:rPr lang="en-IE" sz="2400" dirty="0"/>
              <a:t>Zwartbles</a:t>
            </a:r>
            <a:endParaRPr lang="en-IE" sz="2400" dirty="0" smtClean="0"/>
          </a:p>
        </p:txBody>
      </p:sp>
    </p:spTree>
  </p:cSld>
  <p:clrMapOvr>
    <a:masterClrMapping/>
  </p:clrMapOvr>
  <p:transition xmlns:p14="http://schemas.microsoft.com/office/powerpoint/2010/main">
    <p:split orient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 descr="c4e2942d61df43f3987c7bd540b09ae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2875" y="349250"/>
            <a:ext cx="62547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>
    <p:split orient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iology">
  <a:themeElements>
    <a:clrScheme name="Venture">
      <a:dk1>
        <a:sysClr val="windowText" lastClr="000000"/>
      </a:dk1>
      <a:lt1>
        <a:sysClr val="window" lastClr="FFFFFF"/>
      </a:lt1>
      <a:dk2>
        <a:srgbClr val="738450"/>
      </a:dk2>
      <a:lt2>
        <a:srgbClr val="E8E9D1"/>
      </a:lt2>
      <a:accent1>
        <a:srgbClr val="9EB060"/>
      </a:accent1>
      <a:accent2>
        <a:srgbClr val="D09A08"/>
      </a:accent2>
      <a:accent3>
        <a:srgbClr val="F2EC86"/>
      </a:accent3>
      <a:accent4>
        <a:srgbClr val="824F1C"/>
      </a:accent4>
      <a:accent5>
        <a:srgbClr val="511818"/>
      </a:accent5>
      <a:accent6>
        <a:srgbClr val="553876"/>
      </a:accent6>
      <a:hlink>
        <a:srgbClr val="929547"/>
      </a:hlink>
      <a:folHlink>
        <a:srgbClr val="56633C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enture">
    <a:dk1>
      <a:sysClr val="windowText" lastClr="000000"/>
    </a:dk1>
    <a:lt1>
      <a:sysClr val="window" lastClr="FFFFFF"/>
    </a:lt1>
    <a:dk2>
      <a:srgbClr val="738450"/>
    </a:dk2>
    <a:lt2>
      <a:srgbClr val="E8E9D1"/>
    </a:lt2>
    <a:accent1>
      <a:srgbClr val="9EB060"/>
    </a:accent1>
    <a:accent2>
      <a:srgbClr val="D09A08"/>
    </a:accent2>
    <a:accent3>
      <a:srgbClr val="F2EC86"/>
    </a:accent3>
    <a:accent4>
      <a:srgbClr val="824F1C"/>
    </a:accent4>
    <a:accent5>
      <a:srgbClr val="511818"/>
    </a:accent5>
    <a:accent6>
      <a:srgbClr val="553876"/>
    </a:accent6>
    <a:hlink>
      <a:srgbClr val="929547"/>
    </a:hlink>
    <a:folHlink>
      <a:srgbClr val="56633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Biology.thmx</Template>
  <TotalTime>2866</TotalTime>
  <Words>1203</Words>
  <Application>Microsoft Macintosh PowerPoint</Application>
  <PresentationFormat>On-screen Show (16:9)</PresentationFormat>
  <Paragraphs>117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Biology</vt:lpstr>
      <vt:lpstr>Sheep 1</vt:lpstr>
      <vt:lpstr>Learning Outcomes</vt:lpstr>
      <vt:lpstr>Introduction to the Sheep Industry</vt:lpstr>
      <vt:lpstr>PowerPoint Presentation</vt:lpstr>
      <vt:lpstr>PowerPoint Presentation</vt:lpstr>
      <vt:lpstr>Introduction to the Sheep Industry - 2</vt:lpstr>
      <vt:lpstr>Introduction to the Sheep Industry - 3</vt:lpstr>
      <vt:lpstr>Classification of Sheep</vt:lpstr>
      <vt:lpstr>Classification of Sheep - 2</vt:lpstr>
      <vt:lpstr>Examples of Cross Breeds</vt:lpstr>
      <vt:lpstr>PowerPoint Presentation</vt:lpstr>
      <vt:lpstr>The Main Sheep Breeds</vt:lpstr>
      <vt:lpstr>PowerPoint Presentation</vt:lpstr>
      <vt:lpstr>The Main Sheep Breeds</vt:lpstr>
      <vt:lpstr>PowerPoint Presentation</vt:lpstr>
      <vt:lpstr>The Main Sheep Breeds</vt:lpstr>
      <vt:lpstr>PowerPoint Presentation</vt:lpstr>
      <vt:lpstr>The Main Sheep Breeds</vt:lpstr>
      <vt:lpstr>PowerPoint Presentation</vt:lpstr>
      <vt:lpstr>The Main Sheep Breeds</vt:lpstr>
      <vt:lpstr>PowerPoint Presentation</vt:lpstr>
      <vt:lpstr>The Main Sheep Breeds</vt:lpstr>
      <vt:lpstr>PowerPoint Presentation</vt:lpstr>
      <vt:lpstr>Other Sheep Breeds</vt:lpstr>
      <vt:lpstr>PowerPoint Presentation</vt:lpstr>
    </vt:vector>
  </TitlesOfParts>
  <Company>St Columba's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Agricultural Science</dc:title>
  <dc:creator>H Jones</dc:creator>
  <cp:lastModifiedBy>Humphrey Jones</cp:lastModifiedBy>
  <cp:revision>41</cp:revision>
  <dcterms:created xsi:type="dcterms:W3CDTF">2006-08-25T11:35:48Z</dcterms:created>
  <dcterms:modified xsi:type="dcterms:W3CDTF">2016-11-08T19:19:04Z</dcterms:modified>
</cp:coreProperties>
</file>